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16_C6013F06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modernComment_10E_2367D038.xml" ContentType="application/vnd.ms-powerpoint.comments+xml"/>
  <Override PartName="/ppt/comments/modernComment_117_3371054B.xml" ContentType="application/vnd.ms-powerpoint.comments+xml"/>
  <Override PartName="/ppt/comments/modernComment_118_5C3BC070.xml" ContentType="application/vnd.ms-powerpoint.comments+xml"/>
  <Override PartName="/ppt/comments/modernComment_115_73F48D0B.xml" ContentType="application/vnd.ms-powerpoint.comments+xml"/>
  <Override PartName="/ppt/comments/modernComment_119_ABE48187.xml" ContentType="application/vnd.ms-powerpoint.comments+xml"/>
  <Override PartName="/ppt/comments/modernComment_114_4EFFC238.xml" ContentType="application/vnd.ms-powerpoint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omments/modernComment_113_93286B94.xml" ContentType="application/vnd.ms-powerpoint.comment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2" r:id="rId5"/>
  </p:sldMasterIdLst>
  <p:notesMasterIdLst>
    <p:notesMasterId r:id="rId28"/>
  </p:notesMasterIdLst>
  <p:sldIdLst>
    <p:sldId id="256" r:id="rId6"/>
    <p:sldId id="257" r:id="rId7"/>
    <p:sldId id="268" r:id="rId8"/>
    <p:sldId id="258" r:id="rId9"/>
    <p:sldId id="259" r:id="rId10"/>
    <p:sldId id="278" r:id="rId11"/>
    <p:sldId id="261" r:id="rId12"/>
    <p:sldId id="262" r:id="rId13"/>
    <p:sldId id="263" r:id="rId14"/>
    <p:sldId id="269" r:id="rId15"/>
    <p:sldId id="283" r:id="rId16"/>
    <p:sldId id="270" r:id="rId17"/>
    <p:sldId id="279" r:id="rId18"/>
    <p:sldId id="280" r:id="rId19"/>
    <p:sldId id="277" r:id="rId20"/>
    <p:sldId id="281" r:id="rId21"/>
    <p:sldId id="276" r:id="rId22"/>
    <p:sldId id="275" r:id="rId23"/>
    <p:sldId id="271" r:id="rId24"/>
    <p:sldId id="266" r:id="rId25"/>
    <p:sldId id="267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F0FF14-76A8-10B4-DF89-9AA8AF1FD880}" name="Enzo Sanfilippo" initials="ES" userId="S::e5657u@etu.univ-lorraine.fr::921e06eb-8d7c-47d7-a83b-a230541762e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nivlorraine-my.sharepoint.com/personal/e5657u_etu_univ-lorraine_fr/Documents/SEANCE_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nivlorraine-my.sharepoint.com/personal/e5657u_etu_univ-lorraine_fr/Documents/SEANCE_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nivlorraine-my.sharepoint.com/personal/e5657u_etu_univ-lorraine_fr/Documents/SEANCE_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https://univlorraine-my.sharepoint.com/personal/e5657u_etu_univ-lorraine_fr/Documents/SEANCE_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https://univlorraine-my.sharepoint.com/personal/e5657u_etu_univ-lorraine_fr/Documents/SEANCE_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nzos\Downloads\SEANCE_1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nzos\Downloads\SEANCE_1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nzos\Downloads\SEANCE_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fr-FR" sz="1600" b="1" i="0" u="none" strike="noStrike" kern="1200" baseline="0">
                <a:solidFill>
                  <a:srgbClr val="0E2841"/>
                </a:solidFill>
              </a:rPr>
              <a:t>Évolution de la flèche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fr-FR" sz="1600" b="1" i="0" u="none" strike="noStrike" kern="1200" baseline="0">
              <a:solidFill>
                <a:srgbClr val="0E2841"/>
              </a:solidFill>
            </a:endParaRPr>
          </a:p>
        </c:rich>
      </c:tx>
      <c:layout>
        <c:manualLayout>
          <c:xMode val="edge"/>
          <c:yMode val="edge"/>
          <c:x val="0.31829921272083023"/>
          <c:y val="6.43173792933921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P= 0 bar</c:v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Feuil1!$C$2:$C$6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40</c:v>
                </c:pt>
                <c:pt idx="3">
                  <c:v>55</c:v>
                </c:pt>
                <c:pt idx="4">
                  <c:v>70</c:v>
                </c:pt>
              </c:numCache>
            </c:numRef>
          </c:xVal>
          <c:yVal>
            <c:numRef>
              <c:f>Feuil1!$D$2:$D$6</c:f>
              <c:numCache>
                <c:formatCode>General</c:formatCode>
                <c:ptCount val="5"/>
                <c:pt idx="0">
                  <c:v>-0.2717</c:v>
                </c:pt>
                <c:pt idx="1">
                  <c:v>-0.11220000000000001</c:v>
                </c:pt>
                <c:pt idx="2">
                  <c:v>-6.0060000000000009E-2</c:v>
                </c:pt>
                <c:pt idx="3">
                  <c:v>-0.1133</c:v>
                </c:pt>
                <c:pt idx="4">
                  <c:v>-0.31019999999999998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67-485D-ABFD-98DB81C09944}"/>
            </c:ext>
          </c:extLst>
        </c:ser>
        <c:ser>
          <c:idx val="1"/>
          <c:order val="1"/>
          <c:tx>
            <c:v>P= 1 bar</c:v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Feuil1!$C$10:$C$14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40</c:v>
                </c:pt>
                <c:pt idx="3">
                  <c:v>55</c:v>
                </c:pt>
                <c:pt idx="4">
                  <c:v>70</c:v>
                </c:pt>
              </c:numCache>
            </c:numRef>
          </c:xVal>
          <c:yVal>
            <c:numRef>
              <c:f>Feuil1!$D$10:$D$14</c:f>
              <c:numCache>
                <c:formatCode>General</c:formatCode>
                <c:ptCount val="5"/>
                <c:pt idx="0">
                  <c:v>-0.50512000000000001</c:v>
                </c:pt>
                <c:pt idx="1">
                  <c:v>-0.52272000000000007</c:v>
                </c:pt>
                <c:pt idx="2">
                  <c:v>-0.50248000000000004</c:v>
                </c:pt>
                <c:pt idx="3">
                  <c:v>-0.43956000000000006</c:v>
                </c:pt>
                <c:pt idx="4">
                  <c:v>-0.37400000000000005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367-485D-ABFD-98DB81C09944}"/>
            </c:ext>
          </c:extLst>
        </c:ser>
        <c:ser>
          <c:idx val="2"/>
          <c:order val="2"/>
          <c:tx>
            <c:v>P = 2 bar</c:v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Feuil1!$C$17:$C$21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40</c:v>
                </c:pt>
                <c:pt idx="3">
                  <c:v>55</c:v>
                </c:pt>
                <c:pt idx="4">
                  <c:v>70</c:v>
                </c:pt>
              </c:numCache>
            </c:numRef>
          </c:xVal>
          <c:yVal>
            <c:numRef>
              <c:f>Feuil1!$D$17:$D$21</c:f>
              <c:numCache>
                <c:formatCode>General</c:formatCode>
                <c:ptCount val="5"/>
                <c:pt idx="0">
                  <c:v>-0.75064000000000008</c:v>
                </c:pt>
                <c:pt idx="1">
                  <c:v>-0.92774000000000012</c:v>
                </c:pt>
                <c:pt idx="2">
                  <c:v>-0.94886000000000015</c:v>
                </c:pt>
                <c:pt idx="3">
                  <c:v>-0.7728600000000001</c:v>
                </c:pt>
                <c:pt idx="4">
                  <c:v>-0.56408000000000014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367-485D-ABFD-98DB81C09944}"/>
            </c:ext>
          </c:extLst>
        </c:ser>
        <c:ser>
          <c:idx val="3"/>
          <c:order val="3"/>
          <c:tx>
            <c:v>P = 3 bar</c:v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Feuil1!$C$24:$C$28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40</c:v>
                </c:pt>
                <c:pt idx="3">
                  <c:v>55</c:v>
                </c:pt>
                <c:pt idx="4">
                  <c:v>70</c:v>
                </c:pt>
              </c:numCache>
            </c:numRef>
          </c:xVal>
          <c:yVal>
            <c:numRef>
              <c:f>Feuil1!$D$24:$D$28</c:f>
              <c:numCache>
                <c:formatCode>General</c:formatCode>
                <c:ptCount val="5"/>
                <c:pt idx="0">
                  <c:v>-0.99330000000000007</c:v>
                </c:pt>
                <c:pt idx="1">
                  <c:v>-1.3266</c:v>
                </c:pt>
                <c:pt idx="2">
                  <c:v>-1.3875400000000002</c:v>
                </c:pt>
                <c:pt idx="3">
                  <c:v>-1.1154000000000002</c:v>
                </c:pt>
                <c:pt idx="4">
                  <c:v>-0.69410000000000005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367-485D-ABFD-98DB81C09944}"/>
            </c:ext>
          </c:extLst>
        </c:ser>
        <c:ser>
          <c:idx val="4"/>
          <c:order val="4"/>
          <c:tx>
            <c:v>P = 4 bar</c:v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Feuil1!$C$31:$C$35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40</c:v>
                </c:pt>
                <c:pt idx="3">
                  <c:v>55</c:v>
                </c:pt>
                <c:pt idx="4">
                  <c:v>70</c:v>
                </c:pt>
              </c:numCache>
            </c:numRef>
          </c:xVal>
          <c:yVal>
            <c:numRef>
              <c:f>Feuil1!$D$31:$D$35</c:f>
              <c:numCache>
                <c:formatCode>General</c:formatCode>
                <c:ptCount val="5"/>
                <c:pt idx="0">
                  <c:v>-1.2843600000000002</c:v>
                </c:pt>
                <c:pt idx="1">
                  <c:v>-1.81962</c:v>
                </c:pt>
                <c:pt idx="2">
                  <c:v>-1.9102600000000001</c:v>
                </c:pt>
                <c:pt idx="3">
                  <c:v>-1.5050200000000002</c:v>
                </c:pt>
                <c:pt idx="4">
                  <c:v>-0.83072000000000001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367-485D-ABFD-98DB81C09944}"/>
            </c:ext>
          </c:extLst>
        </c:ser>
        <c:ser>
          <c:idx val="5"/>
          <c:order val="5"/>
          <c:tx>
            <c:v>P = 5 bar</c:v>
          </c:tx>
          <c:spPr>
            <a:ln w="95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Feuil1!$C$38:$C$42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40</c:v>
                </c:pt>
                <c:pt idx="3">
                  <c:v>55</c:v>
                </c:pt>
                <c:pt idx="4">
                  <c:v>70</c:v>
                </c:pt>
              </c:numCache>
            </c:numRef>
          </c:xVal>
          <c:yVal>
            <c:numRef>
              <c:f>Feuil1!$N$74:$N$78</c:f>
              <c:numCache>
                <c:formatCode>General</c:formatCode>
                <c:ptCount val="5"/>
                <c:pt idx="0">
                  <c:v>-1.50634</c:v>
                </c:pt>
                <c:pt idx="1">
                  <c:v>-2.1747000000000001</c:v>
                </c:pt>
                <c:pt idx="2">
                  <c:v>-2.2996599999999998</c:v>
                </c:pt>
                <c:pt idx="3">
                  <c:v>-1.7782600000000002</c:v>
                </c:pt>
                <c:pt idx="4">
                  <c:v>-0.93698000000000004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367-485D-ABFD-98DB81C099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1008976"/>
        <c:axId val="1841006576"/>
      </c:scatterChart>
      <c:valAx>
        <c:axId val="1841008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Position capteur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41006576"/>
        <c:crosses val="autoZero"/>
        <c:crossBetween val="midCat"/>
      </c:valAx>
      <c:valAx>
        <c:axId val="184100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Flèche (cm</a:t>
                </a:r>
                <a:r>
                  <a:rPr lang="fr-FR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4100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600" b="1" i="0" u="none" strike="noStrike" kern="1200" baseline="0">
                <a:solidFill>
                  <a:srgbClr val="0E2841"/>
                </a:solidFill>
              </a:rPr>
              <a:t>Évolution de la flèche </a:t>
            </a:r>
          </a:p>
        </c:rich>
      </c:tx>
      <c:layout>
        <c:manualLayout>
          <c:xMode val="edge"/>
          <c:yMode val="edge"/>
          <c:x val="0.2644722222222222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P= 0 bar</c:v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Feuil1!$P$2:$P$6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40</c:v>
                </c:pt>
                <c:pt idx="3">
                  <c:v>55</c:v>
                </c:pt>
                <c:pt idx="4">
                  <c:v>70</c:v>
                </c:pt>
              </c:numCache>
            </c:numRef>
          </c:xVal>
          <c:yVal>
            <c:numRef>
              <c:f>Feuil1!$Q$2:$Q$6</c:f>
              <c:numCache>
                <c:formatCode>General</c:formatCode>
                <c:ptCount val="5"/>
                <c:pt idx="0">
                  <c:v>-9.6800000000000011E-3</c:v>
                </c:pt>
                <c:pt idx="1">
                  <c:v>-0.16830000000000001</c:v>
                </c:pt>
                <c:pt idx="2">
                  <c:v>-0.23980000000000001</c:v>
                </c:pt>
                <c:pt idx="3">
                  <c:v>-0.12078</c:v>
                </c:pt>
                <c:pt idx="4">
                  <c:v>-4.3780000000000006E-2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B4-4BDA-82DE-30DC78CC770A}"/>
            </c:ext>
          </c:extLst>
        </c:ser>
        <c:ser>
          <c:idx val="1"/>
          <c:order val="1"/>
          <c:tx>
            <c:v>P= 1 bar</c:v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Feuil1!$P$10:$P$14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40</c:v>
                </c:pt>
                <c:pt idx="3">
                  <c:v>55</c:v>
                </c:pt>
                <c:pt idx="4">
                  <c:v>70</c:v>
                </c:pt>
              </c:numCache>
            </c:numRef>
          </c:xVal>
          <c:yVal>
            <c:numRef>
              <c:f>Feuil1!$Q$10:$Q$14</c:f>
              <c:numCache>
                <c:formatCode>General</c:formatCode>
                <c:ptCount val="5"/>
                <c:pt idx="0">
                  <c:v>-1.5747600000000002</c:v>
                </c:pt>
                <c:pt idx="1">
                  <c:v>-1.6359200000000003</c:v>
                </c:pt>
                <c:pt idx="2">
                  <c:v>-1.5554000000000001</c:v>
                </c:pt>
                <c:pt idx="3">
                  <c:v>-1.3574000000000002</c:v>
                </c:pt>
                <c:pt idx="4">
                  <c:v>-1.0978000000000001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DB4-4BDA-82DE-30DC78CC770A}"/>
            </c:ext>
          </c:extLst>
        </c:ser>
        <c:ser>
          <c:idx val="2"/>
          <c:order val="2"/>
          <c:tx>
            <c:v>P= 2 bar</c:v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Feuil1!$P$17:$P$21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40</c:v>
                </c:pt>
                <c:pt idx="3">
                  <c:v>55</c:v>
                </c:pt>
                <c:pt idx="4">
                  <c:v>70</c:v>
                </c:pt>
              </c:numCache>
            </c:numRef>
          </c:xVal>
          <c:yVal>
            <c:numRef>
              <c:f>Feuil1!$Q$17:$Q$21</c:f>
              <c:numCache>
                <c:formatCode>General</c:formatCode>
                <c:ptCount val="5"/>
                <c:pt idx="0">
                  <c:v>-2.6492400000000003</c:v>
                </c:pt>
                <c:pt idx="1">
                  <c:v>-2.8472400000000002</c:v>
                </c:pt>
                <c:pt idx="2">
                  <c:v>-2.7588000000000004</c:v>
                </c:pt>
                <c:pt idx="3">
                  <c:v>-2.3856800000000002</c:v>
                </c:pt>
                <c:pt idx="4">
                  <c:v>-1.8323800000000001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DB4-4BDA-82DE-30DC78CC770A}"/>
            </c:ext>
          </c:extLst>
        </c:ser>
        <c:ser>
          <c:idx val="3"/>
          <c:order val="3"/>
          <c:tx>
            <c:v>P= 3 bar</c:v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Feuil1!$P$24:$P$28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40</c:v>
                </c:pt>
                <c:pt idx="3">
                  <c:v>55</c:v>
                </c:pt>
                <c:pt idx="4">
                  <c:v>70</c:v>
                </c:pt>
              </c:numCache>
            </c:numRef>
          </c:xVal>
          <c:yVal>
            <c:numRef>
              <c:f>Feuil1!$Q$24:$Q$28</c:f>
              <c:numCache>
                <c:formatCode>General</c:formatCode>
                <c:ptCount val="5"/>
                <c:pt idx="0">
                  <c:v>-4.1236800000000002</c:v>
                </c:pt>
                <c:pt idx="1">
                  <c:v>-4.48888</c:v>
                </c:pt>
                <c:pt idx="2">
                  <c:v>-4.3819600000000003</c:v>
                </c:pt>
                <c:pt idx="3">
                  <c:v>-3.7815800000000004</c:v>
                </c:pt>
                <c:pt idx="4">
                  <c:v>-2.8391000000000002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DB4-4BDA-82DE-30DC78CC770A}"/>
            </c:ext>
          </c:extLst>
        </c:ser>
        <c:ser>
          <c:idx val="4"/>
          <c:order val="4"/>
          <c:tx>
            <c:v>P= 4 bar</c:v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Feuil1!$P$31:$P$35</c:f>
              <c:numCache>
                <c:formatCode>General</c:formatCode>
                <c:ptCount val="5"/>
                <c:pt idx="0">
                  <c:v>10</c:v>
                </c:pt>
                <c:pt idx="1">
                  <c:v>25</c:v>
                </c:pt>
                <c:pt idx="2">
                  <c:v>40</c:v>
                </c:pt>
                <c:pt idx="3">
                  <c:v>55</c:v>
                </c:pt>
                <c:pt idx="4">
                  <c:v>70</c:v>
                </c:pt>
              </c:numCache>
            </c:numRef>
          </c:xVal>
          <c:yVal>
            <c:numRef>
              <c:f>Feuil1!$Q$31:$Q$35</c:f>
              <c:numCache>
                <c:formatCode>General</c:formatCode>
                <c:ptCount val="5"/>
                <c:pt idx="0">
                  <c:v>-5.4821799999999996</c:v>
                </c:pt>
                <c:pt idx="1">
                  <c:v>-6.0236000000000001</c:v>
                </c:pt>
                <c:pt idx="2">
                  <c:v>-5.9015000000000004</c:v>
                </c:pt>
                <c:pt idx="3">
                  <c:v>-5.0738599999999998</c:v>
                </c:pt>
                <c:pt idx="4">
                  <c:v>-3.7778400000000003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DB4-4BDA-82DE-30DC78CC7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1075984"/>
        <c:axId val="1611055344"/>
      </c:scatterChart>
      <c:valAx>
        <c:axId val="1611075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Position capteur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11055344"/>
        <c:crosses val="autoZero"/>
        <c:crossBetween val="midCat"/>
      </c:valAx>
      <c:valAx>
        <c:axId val="161105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b="1"/>
                  <a:t>Flèche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611075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Évolution de la flèche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Modèle numérique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Feuil1!$A$64:$A$84</c:f>
              <c:numCache>
                <c:formatCode>General</c:formatCode>
                <c:ptCount val="21"/>
                <c:pt idx="0">
                  <c:v>52.496691900000002</c:v>
                </c:pt>
                <c:pt idx="1">
                  <c:v>55.5006348</c:v>
                </c:pt>
                <c:pt idx="2">
                  <c:v>58.504418899999997</c:v>
                </c:pt>
                <c:pt idx="3">
                  <c:v>61.508093299999999</c:v>
                </c:pt>
                <c:pt idx="4">
                  <c:v>64.511682100000002</c:v>
                </c:pt>
                <c:pt idx="5">
                  <c:v>67.51521000000001</c:v>
                </c:pt>
                <c:pt idx="6">
                  <c:v>70.518695100000002</c:v>
                </c:pt>
                <c:pt idx="7">
                  <c:v>73.5221497</c:v>
                </c:pt>
                <c:pt idx="8">
                  <c:v>76.525647000000006</c:v>
                </c:pt>
                <c:pt idx="9">
                  <c:v>79.525018299999999</c:v>
                </c:pt>
                <c:pt idx="10">
                  <c:v>82.524383499999999</c:v>
                </c:pt>
                <c:pt idx="11">
                  <c:v>85.523785400000008</c:v>
                </c:pt>
                <c:pt idx="12">
                  <c:v>88.523248300000006</c:v>
                </c:pt>
                <c:pt idx="13">
                  <c:v>91.522778300000013</c:v>
                </c:pt>
                <c:pt idx="14">
                  <c:v>94.52237550000001</c:v>
                </c:pt>
                <c:pt idx="15">
                  <c:v>97.522027600000001</c:v>
                </c:pt>
                <c:pt idx="16">
                  <c:v>100.52173500000001</c:v>
                </c:pt>
                <c:pt idx="17">
                  <c:v>103.52149700000001</c:v>
                </c:pt>
                <c:pt idx="18">
                  <c:v>106.52131300000002</c:v>
                </c:pt>
                <c:pt idx="19">
                  <c:v>109.521191</c:v>
                </c:pt>
                <c:pt idx="20">
                  <c:v>112.521118</c:v>
                </c:pt>
              </c:numCache>
            </c:numRef>
          </c:xVal>
          <c:yVal>
            <c:numRef>
              <c:f>Feuil1!$B$64:$B$84</c:f>
              <c:numCache>
                <c:formatCode>General</c:formatCode>
                <c:ptCount val="21"/>
                <c:pt idx="0">
                  <c:v>-7.1454585000000001E-2</c:v>
                </c:pt>
                <c:pt idx="1">
                  <c:v>-0.10376954100000001</c:v>
                </c:pt>
                <c:pt idx="2">
                  <c:v>-0.13271572600000001</c:v>
                </c:pt>
                <c:pt idx="3">
                  <c:v>-0.15794483400000001</c:v>
                </c:pt>
                <c:pt idx="4">
                  <c:v>-0.17936470500000001</c:v>
                </c:pt>
                <c:pt idx="5">
                  <c:v>-0.19699571100000002</c:v>
                </c:pt>
                <c:pt idx="6">
                  <c:v>-0.21096947199999999</c:v>
                </c:pt>
                <c:pt idx="7">
                  <c:v>-0.22132196400000004</c:v>
                </c:pt>
                <c:pt idx="8">
                  <c:v>-0.22806177100000002</c:v>
                </c:pt>
                <c:pt idx="9">
                  <c:v>-0.23224782899999999</c:v>
                </c:pt>
                <c:pt idx="10">
                  <c:v>-0.23298378</c:v>
                </c:pt>
                <c:pt idx="11">
                  <c:v>-0.23060469600000003</c:v>
                </c:pt>
                <c:pt idx="12">
                  <c:v>-0.22532234200000001</c:v>
                </c:pt>
                <c:pt idx="13">
                  <c:v>-0.21740222000000001</c:v>
                </c:pt>
                <c:pt idx="14">
                  <c:v>-0.20711426700000002</c:v>
                </c:pt>
                <c:pt idx="15">
                  <c:v>-0.19467719800000002</c:v>
                </c:pt>
                <c:pt idx="16">
                  <c:v>-0.18031507700000002</c:v>
                </c:pt>
                <c:pt idx="17">
                  <c:v>-0.164215636</c:v>
                </c:pt>
                <c:pt idx="18">
                  <c:v>-0.14651856400000002</c:v>
                </c:pt>
                <c:pt idx="19">
                  <c:v>-0.12737308700000002</c:v>
                </c:pt>
                <c:pt idx="20">
                  <c:v>-0.10691041900000001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A5-49D2-82CC-0837129CCBEF}"/>
            </c:ext>
          </c:extLst>
        </c:ser>
        <c:ser>
          <c:idx val="1"/>
          <c:order val="1"/>
          <c:tx>
            <c:v>Expérimental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Feuil1!$C$72:$C$76</c:f>
              <c:numCache>
                <c:formatCode>General</c:formatCode>
                <c:ptCount val="5"/>
                <c:pt idx="0">
                  <c:v>52.524383499999999</c:v>
                </c:pt>
                <c:pt idx="1">
                  <c:v>67.524383499999999</c:v>
                </c:pt>
                <c:pt idx="2">
                  <c:v>82.524383499999999</c:v>
                </c:pt>
                <c:pt idx="3">
                  <c:v>97.524383499999999</c:v>
                </c:pt>
                <c:pt idx="4">
                  <c:v>112.5243835</c:v>
                </c:pt>
              </c:numCache>
            </c:numRef>
          </c:xVal>
          <c:yVal>
            <c:numRef>
              <c:f>Feuil1!$D$72:$D$76</c:f>
              <c:numCache>
                <c:formatCode>General</c:formatCode>
                <c:ptCount val="5"/>
                <c:pt idx="0">
                  <c:v>-0.50512000000000001</c:v>
                </c:pt>
                <c:pt idx="1">
                  <c:v>-0.52272000000000007</c:v>
                </c:pt>
                <c:pt idx="2">
                  <c:v>-0.50248000000000004</c:v>
                </c:pt>
                <c:pt idx="3">
                  <c:v>-0.43956000000000006</c:v>
                </c:pt>
                <c:pt idx="4">
                  <c:v>-0.37400000000000005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A5-49D2-82CC-0837129CCB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2763919"/>
        <c:axId val="1772772559"/>
      </c:scatterChart>
      <c:valAx>
        <c:axId val="1772763919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Longueur du ski (cm)</a:t>
                </a:r>
              </a:p>
            </c:rich>
          </c:tx>
          <c:layout>
            <c:manualLayout>
              <c:xMode val="edge"/>
              <c:yMode val="edge"/>
              <c:x val="0.42453207554604744"/>
              <c:y val="0.757638202397277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72559"/>
        <c:crosses val="autoZero"/>
        <c:crossBetween val="midCat"/>
      </c:valAx>
      <c:valAx>
        <c:axId val="177277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Flèche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639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Évolution de la flèche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Modèle numérique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Feuil1!$F$65:$F$85</c:f>
              <c:numCache>
                <c:formatCode>General</c:formatCode>
                <c:ptCount val="21"/>
                <c:pt idx="0">
                  <c:v>53.9816833</c:v>
                </c:pt>
                <c:pt idx="1">
                  <c:v>56.986181600000002</c:v>
                </c:pt>
                <c:pt idx="2">
                  <c:v>59.990002400000009</c:v>
                </c:pt>
                <c:pt idx="3">
                  <c:v>62.9933044</c:v>
                </c:pt>
                <c:pt idx="4">
                  <c:v>65.996167</c:v>
                </c:pt>
                <c:pt idx="5">
                  <c:v>68.998699999999999</c:v>
                </c:pt>
                <c:pt idx="6">
                  <c:v>72.001001000000002</c:v>
                </c:pt>
                <c:pt idx="7">
                  <c:v>75.003124999999997</c:v>
                </c:pt>
                <c:pt idx="8">
                  <c:v>78.005297900000016</c:v>
                </c:pt>
                <c:pt idx="9">
                  <c:v>81.003277600000004</c:v>
                </c:pt>
                <c:pt idx="10">
                  <c:v>84.001208500000004</c:v>
                </c:pt>
                <c:pt idx="11">
                  <c:v>86.999273700000003</c:v>
                </c:pt>
                <c:pt idx="12">
                  <c:v>89.997528100000011</c:v>
                </c:pt>
                <c:pt idx="13">
                  <c:v>92.996014400000007</c:v>
                </c:pt>
                <c:pt idx="14">
                  <c:v>95.994744900000001</c:v>
                </c:pt>
                <c:pt idx="15">
                  <c:v>98.993707300000011</c:v>
                </c:pt>
                <c:pt idx="16">
                  <c:v>101.99288900000001</c:v>
                </c:pt>
                <c:pt idx="17">
                  <c:v>104.99229700000001</c:v>
                </c:pt>
                <c:pt idx="18">
                  <c:v>107.991907</c:v>
                </c:pt>
                <c:pt idx="19">
                  <c:v>110.991736</c:v>
                </c:pt>
                <c:pt idx="20">
                  <c:v>113.99178500000001</c:v>
                </c:pt>
              </c:numCache>
            </c:numRef>
          </c:xVal>
          <c:yVal>
            <c:numRef>
              <c:f>Feuil1!$G$65:$G$85</c:f>
              <c:numCache>
                <c:formatCode>General</c:formatCode>
                <c:ptCount val="21"/>
                <c:pt idx="0">
                  <c:v>-0.21436374200000002</c:v>
                </c:pt>
                <c:pt idx="1">
                  <c:v>-0.31130864600000002</c:v>
                </c:pt>
                <c:pt idx="2">
                  <c:v>-0.39814720200000003</c:v>
                </c:pt>
                <c:pt idx="3">
                  <c:v>-0.47383451500000001</c:v>
                </c:pt>
                <c:pt idx="4">
                  <c:v>-0.53809409099999994</c:v>
                </c:pt>
                <c:pt idx="5">
                  <c:v>-0.59098715800000001</c:v>
                </c:pt>
                <c:pt idx="6">
                  <c:v>-0.63290844000000002</c:v>
                </c:pt>
                <c:pt idx="7">
                  <c:v>-0.663965845</c:v>
                </c:pt>
                <c:pt idx="8">
                  <c:v>-0.68418526600000007</c:v>
                </c:pt>
                <c:pt idx="9">
                  <c:v>-0.69674348800000008</c:v>
                </c:pt>
                <c:pt idx="10">
                  <c:v>-0.69895134000000003</c:v>
                </c:pt>
                <c:pt idx="11">
                  <c:v>-0.69181408900000008</c:v>
                </c:pt>
                <c:pt idx="12">
                  <c:v>-0.67596702600000003</c:v>
                </c:pt>
                <c:pt idx="13">
                  <c:v>-0.65220665899999997</c:v>
                </c:pt>
                <c:pt idx="14">
                  <c:v>-0.62134280200000003</c:v>
                </c:pt>
                <c:pt idx="15">
                  <c:v>-0.58403158200000005</c:v>
                </c:pt>
                <c:pt idx="16">
                  <c:v>-0.54094524399999999</c:v>
                </c:pt>
                <c:pt idx="17">
                  <c:v>-0.49264693300000001</c:v>
                </c:pt>
                <c:pt idx="18">
                  <c:v>-0.43955569299999997</c:v>
                </c:pt>
                <c:pt idx="19">
                  <c:v>-0.38211927400000001</c:v>
                </c:pt>
                <c:pt idx="20">
                  <c:v>-0.32073125800000002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EE-47CE-9B34-8788AAD17E8B}"/>
            </c:ext>
          </c:extLst>
        </c:ser>
        <c:ser>
          <c:idx val="1"/>
          <c:order val="1"/>
          <c:tx>
            <c:v>Expérimental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Feuil1!$H$73:$H$77</c:f>
              <c:numCache>
                <c:formatCode>General</c:formatCode>
                <c:ptCount val="5"/>
                <c:pt idx="0">
                  <c:v>54.001208500000004</c:v>
                </c:pt>
                <c:pt idx="1">
                  <c:v>69.001208500000004</c:v>
                </c:pt>
                <c:pt idx="2">
                  <c:v>84.001208500000004</c:v>
                </c:pt>
                <c:pt idx="3">
                  <c:v>99.001208500000004</c:v>
                </c:pt>
                <c:pt idx="4">
                  <c:v>114.0012085</c:v>
                </c:pt>
              </c:numCache>
            </c:numRef>
          </c:xVal>
          <c:yVal>
            <c:numRef>
              <c:f>Feuil1!$I$73:$I$77</c:f>
              <c:numCache>
                <c:formatCode>General</c:formatCode>
                <c:ptCount val="5"/>
                <c:pt idx="0">
                  <c:v>-0.99330000000000007</c:v>
                </c:pt>
                <c:pt idx="1">
                  <c:v>-1.3266</c:v>
                </c:pt>
                <c:pt idx="2">
                  <c:v>-1.3875400000000002</c:v>
                </c:pt>
                <c:pt idx="3">
                  <c:v>-1.1154000000000002</c:v>
                </c:pt>
                <c:pt idx="4">
                  <c:v>-0.69410000000000005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EE-47CE-9B34-8788AAD17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2763919"/>
        <c:axId val="1772772559"/>
      </c:scatterChart>
      <c:valAx>
        <c:axId val="1772763919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Longueur du ski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72559"/>
        <c:crosses val="autoZero"/>
        <c:crossBetween val="midCat"/>
      </c:valAx>
      <c:valAx>
        <c:axId val="177277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Flèche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639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Évolution de la flèche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Modèle numérique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Feuil1!$K$66:$K$86</c:f>
              <c:numCache>
                <c:formatCode>General</c:formatCode>
                <c:ptCount val="21"/>
                <c:pt idx="0">
                  <c:v>55.180407714843753</c:v>
                </c:pt>
                <c:pt idx="1">
                  <c:v>58.187030029296878</c:v>
                </c:pt>
                <c:pt idx="2">
                  <c:v>61.192144775390631</c:v>
                </c:pt>
                <c:pt idx="3">
                  <c:v>64.196069335937509</c:v>
                </c:pt>
                <c:pt idx="4">
                  <c:v>67.198962402343753</c:v>
                </c:pt>
                <c:pt idx="5">
                  <c:v>70.201086425781256</c:v>
                </c:pt>
                <c:pt idx="6">
                  <c:v>73.202581787109381</c:v>
                </c:pt>
                <c:pt idx="7">
                  <c:v>76.20367431640625</c:v>
                </c:pt>
                <c:pt idx="8">
                  <c:v>79.204718017578131</c:v>
                </c:pt>
                <c:pt idx="9">
                  <c:v>82.201562500000009</c:v>
                </c:pt>
                <c:pt idx="10">
                  <c:v>85.198229980468753</c:v>
                </c:pt>
                <c:pt idx="11">
                  <c:v>88.195086669921878</c:v>
                </c:pt>
                <c:pt idx="12">
                  <c:v>91.19232177734375</c:v>
                </c:pt>
                <c:pt idx="13">
                  <c:v>94.190008544921881</c:v>
                </c:pt>
                <c:pt idx="14">
                  <c:v>97.188165283203134</c:v>
                </c:pt>
                <c:pt idx="15">
                  <c:v>100.18681030273439</c:v>
                </c:pt>
                <c:pt idx="16">
                  <c:v>103.18592529296876</c:v>
                </c:pt>
                <c:pt idx="17">
                  <c:v>106.1854736328125</c:v>
                </c:pt>
                <c:pt idx="18">
                  <c:v>109.18546142578126</c:v>
                </c:pt>
                <c:pt idx="19">
                  <c:v>112.18588867187501</c:v>
                </c:pt>
                <c:pt idx="20">
                  <c:v>115.186767578125</c:v>
                </c:pt>
              </c:numCache>
            </c:numRef>
          </c:xVal>
          <c:yVal>
            <c:numRef>
              <c:f>Feuil1!$L$66:$L$86</c:f>
              <c:numCache>
                <c:formatCode>General</c:formatCode>
                <c:ptCount val="21"/>
                <c:pt idx="0">
                  <c:v>-0.35697331428527834</c:v>
                </c:pt>
                <c:pt idx="1">
                  <c:v>-0.51863737106323249</c:v>
                </c:pt>
                <c:pt idx="2">
                  <c:v>-0.66351404190063479</c:v>
                </c:pt>
                <c:pt idx="3">
                  <c:v>-0.78973889350891113</c:v>
                </c:pt>
                <c:pt idx="4">
                  <c:v>-0.89679861068725586</c:v>
                </c:pt>
                <c:pt idx="5">
                  <c:v>-0.98503189086914067</c:v>
                </c:pt>
                <c:pt idx="6">
                  <c:v>-1.0549462318420411</c:v>
                </c:pt>
                <c:pt idx="7">
                  <c:v>-1.1067754745483398</c:v>
                </c:pt>
                <c:pt idx="8">
                  <c:v>-1.1401118278503419</c:v>
                </c:pt>
                <c:pt idx="9">
                  <c:v>-1.1608132362365724</c:v>
                </c:pt>
                <c:pt idx="10">
                  <c:v>-1.1648674964904786</c:v>
                </c:pt>
                <c:pt idx="11">
                  <c:v>-1.1529873847961427</c:v>
                </c:pt>
                <c:pt idx="12">
                  <c:v>-1.1265836715698243</c:v>
                </c:pt>
                <c:pt idx="13">
                  <c:v>-1.0870179176330568</c:v>
                </c:pt>
                <c:pt idx="14">
                  <c:v>-1.0355393409729003</c:v>
                </c:pt>
                <c:pt idx="15">
                  <c:v>-0.97336397171020517</c:v>
                </c:pt>
                <c:pt idx="16">
                  <c:v>-0.90155038833618173</c:v>
                </c:pt>
                <c:pt idx="17">
                  <c:v>-0.82104549407958993</c:v>
                </c:pt>
                <c:pt idx="18">
                  <c:v>-0.73259243965148935</c:v>
                </c:pt>
                <c:pt idx="19">
                  <c:v>-0.63684606552124023</c:v>
                </c:pt>
                <c:pt idx="20">
                  <c:v>-0.53455090522766113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E4E-4210-A712-167B15B5C956}"/>
            </c:ext>
          </c:extLst>
        </c:ser>
        <c:ser>
          <c:idx val="1"/>
          <c:order val="1"/>
          <c:tx>
            <c:v>Expérimental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Feuil1!$M$74:$M$78</c:f>
              <c:numCache>
                <c:formatCode>General</c:formatCode>
                <c:ptCount val="5"/>
                <c:pt idx="0">
                  <c:v>55.198229980468753</c:v>
                </c:pt>
                <c:pt idx="1">
                  <c:v>70.198229980468753</c:v>
                </c:pt>
                <c:pt idx="2">
                  <c:v>85.198229980468753</c:v>
                </c:pt>
                <c:pt idx="3">
                  <c:v>100.19822998046875</c:v>
                </c:pt>
                <c:pt idx="4">
                  <c:v>115.19822998046875</c:v>
                </c:pt>
              </c:numCache>
            </c:numRef>
          </c:xVal>
          <c:yVal>
            <c:numRef>
              <c:f>Feuil1!$N$74:$N$78</c:f>
              <c:numCache>
                <c:formatCode>General</c:formatCode>
                <c:ptCount val="5"/>
                <c:pt idx="0">
                  <c:v>-1.50634</c:v>
                </c:pt>
                <c:pt idx="1">
                  <c:v>-2.1747000000000001</c:v>
                </c:pt>
                <c:pt idx="2">
                  <c:v>-2.2996599999999998</c:v>
                </c:pt>
                <c:pt idx="3">
                  <c:v>-1.7782600000000002</c:v>
                </c:pt>
                <c:pt idx="4">
                  <c:v>-0.93698000000000004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E4E-4210-A712-167B15B5C9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2763919"/>
        <c:axId val="1772772559"/>
      </c:scatterChart>
      <c:valAx>
        <c:axId val="1772763919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Longueur du ski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72559"/>
        <c:crosses val="autoZero"/>
        <c:crossBetween val="midCat"/>
      </c:valAx>
      <c:valAx>
        <c:axId val="177277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Flèche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639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Évolution de la flèche </a:t>
            </a:r>
          </a:p>
        </c:rich>
      </c:tx>
      <c:layout>
        <c:manualLayout>
          <c:xMode val="edge"/>
          <c:yMode val="edge"/>
          <c:x val="0.24584045379680694"/>
          <c:y val="3.0249090542435266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Modèle numérique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Feuil1!$P$65:$P$85</c:f>
              <c:numCache>
                <c:formatCode>General</c:formatCode>
                <c:ptCount val="21"/>
                <c:pt idx="0">
                  <c:v>53.973461914062504</c:v>
                </c:pt>
                <c:pt idx="1">
                  <c:v>56.976495361328126</c:v>
                </c:pt>
                <c:pt idx="2">
                  <c:v>59.979382324218754</c:v>
                </c:pt>
                <c:pt idx="3">
                  <c:v>62.982214355468756</c:v>
                </c:pt>
                <c:pt idx="4">
                  <c:v>65.985015869140625</c:v>
                </c:pt>
                <c:pt idx="5">
                  <c:v>68.987841796875003</c:v>
                </c:pt>
                <c:pt idx="6">
                  <c:v>71.990679931640628</c:v>
                </c:pt>
                <c:pt idx="7">
                  <c:v>74.9935302734375</c:v>
                </c:pt>
                <c:pt idx="8">
                  <c:v>77.996600341796878</c:v>
                </c:pt>
                <c:pt idx="9">
                  <c:v>80.995526123046886</c:v>
                </c:pt>
                <c:pt idx="10">
                  <c:v>83.994433593750003</c:v>
                </c:pt>
                <c:pt idx="11">
                  <c:v>86.993371582031259</c:v>
                </c:pt>
                <c:pt idx="12">
                  <c:v>89.992419433593753</c:v>
                </c:pt>
                <c:pt idx="13">
                  <c:v>92.991564941406253</c:v>
                </c:pt>
                <c:pt idx="14">
                  <c:v>95.990820312500006</c:v>
                </c:pt>
                <c:pt idx="15">
                  <c:v>98.990179443359381</c:v>
                </c:pt>
                <c:pt idx="16">
                  <c:v>101.98963012695313</c:v>
                </c:pt>
                <c:pt idx="17">
                  <c:v>104.98917236328126</c:v>
                </c:pt>
                <c:pt idx="18">
                  <c:v>107.98879394531251</c:v>
                </c:pt>
                <c:pt idx="19">
                  <c:v>110.98850097656251</c:v>
                </c:pt>
                <c:pt idx="20">
                  <c:v>113.98829345703126</c:v>
                </c:pt>
              </c:numCache>
            </c:numRef>
          </c:xVal>
          <c:yVal>
            <c:numRef>
              <c:f>Feuil1!$Q$65:$Q$85</c:f>
              <c:numCache>
                <c:formatCode>General</c:formatCode>
                <c:ptCount val="21"/>
                <c:pt idx="0">
                  <c:v>-0.88467569351196296</c:v>
                </c:pt>
                <c:pt idx="1">
                  <c:v>-0.93843088150024423</c:v>
                </c:pt>
                <c:pt idx="2">
                  <c:v>-0.98180751800537114</c:v>
                </c:pt>
                <c:pt idx="3">
                  <c:v>-1.0157709121704102</c:v>
                </c:pt>
                <c:pt idx="4">
                  <c:v>-1.0412909507751464</c:v>
                </c:pt>
                <c:pt idx="5">
                  <c:v>-1.059328842163086</c:v>
                </c:pt>
                <c:pt idx="6">
                  <c:v>-1.070634937286377</c:v>
                </c:pt>
                <c:pt idx="7">
                  <c:v>-1.0756546974182128</c:v>
                </c:pt>
                <c:pt idx="8">
                  <c:v>-1.0748894691467286</c:v>
                </c:pt>
                <c:pt idx="9">
                  <c:v>-1.0701336860656738</c:v>
                </c:pt>
                <c:pt idx="10">
                  <c:v>-1.0599206924438478</c:v>
                </c:pt>
                <c:pt idx="11">
                  <c:v>-1.0446041107177735</c:v>
                </c:pt>
                <c:pt idx="12">
                  <c:v>-1.0244818687438966</c:v>
                </c:pt>
                <c:pt idx="13">
                  <c:v>-0.99986352920532229</c:v>
                </c:pt>
                <c:pt idx="14">
                  <c:v>-0.97107276916503915</c:v>
                </c:pt>
                <c:pt idx="15">
                  <c:v>-0.93840236663818366</c:v>
                </c:pt>
                <c:pt idx="16">
                  <c:v>-0.90211229324340825</c:v>
                </c:pt>
                <c:pt idx="17">
                  <c:v>-0.86238861083984375</c:v>
                </c:pt>
                <c:pt idx="18">
                  <c:v>-0.81934366226196298</c:v>
                </c:pt>
                <c:pt idx="19">
                  <c:v>-0.77305893898010258</c:v>
                </c:pt>
                <c:pt idx="20">
                  <c:v>-0.72359428405761728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014-4B50-BEFA-840D75CBD613}"/>
            </c:ext>
          </c:extLst>
        </c:ser>
        <c:ser>
          <c:idx val="1"/>
          <c:order val="1"/>
          <c:tx>
            <c:v>Expérimental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Feuil1!$R$73:$R$77</c:f>
              <c:numCache>
                <c:formatCode>General</c:formatCode>
                <c:ptCount val="5"/>
                <c:pt idx="0">
                  <c:v>53.994433593750003</c:v>
                </c:pt>
                <c:pt idx="1">
                  <c:v>68.994433593750003</c:v>
                </c:pt>
                <c:pt idx="2">
                  <c:v>83.994433593750003</c:v>
                </c:pt>
                <c:pt idx="3">
                  <c:v>98.994433593750003</c:v>
                </c:pt>
                <c:pt idx="4">
                  <c:v>113.99443359375</c:v>
                </c:pt>
              </c:numCache>
            </c:numRef>
          </c:xVal>
          <c:yVal>
            <c:numRef>
              <c:f>Feuil1!$S$73:$S$77</c:f>
              <c:numCache>
                <c:formatCode>General</c:formatCode>
                <c:ptCount val="5"/>
                <c:pt idx="0">
                  <c:v>-1.5747600000000002</c:v>
                </c:pt>
                <c:pt idx="1">
                  <c:v>-1.6359200000000003</c:v>
                </c:pt>
                <c:pt idx="2">
                  <c:v>-1.5554000000000001</c:v>
                </c:pt>
                <c:pt idx="3">
                  <c:v>-1.3574000000000002</c:v>
                </c:pt>
                <c:pt idx="4">
                  <c:v>-1.0978000000000001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014-4B50-BEFA-840D75CBD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2763919"/>
        <c:axId val="1772772559"/>
      </c:scatterChart>
      <c:valAx>
        <c:axId val="1772763919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Longueur du ski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72559"/>
        <c:crosses val="autoZero"/>
        <c:crossBetween val="midCat"/>
      </c:valAx>
      <c:valAx>
        <c:axId val="177277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Flèche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639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Évolution de la flèche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Modèle numérique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Feuil1!$U$65:$U$85</c:f>
              <c:numCache>
                <c:formatCode>General</c:formatCode>
                <c:ptCount val="21"/>
                <c:pt idx="0">
                  <c:v>55.905859375000006</c:v>
                </c:pt>
                <c:pt idx="1">
                  <c:v>58.908001708984379</c:v>
                </c:pt>
                <c:pt idx="2">
                  <c:v>61.909259033203128</c:v>
                </c:pt>
                <c:pt idx="3">
                  <c:v>64.909930419921878</c:v>
                </c:pt>
                <c:pt idx="4">
                  <c:v>67.910351562499997</c:v>
                </c:pt>
                <c:pt idx="5">
                  <c:v>70.910614013671875</c:v>
                </c:pt>
                <c:pt idx="6">
                  <c:v>73.910833740234381</c:v>
                </c:pt>
                <c:pt idx="7">
                  <c:v>76.911688232421881</c:v>
                </c:pt>
                <c:pt idx="8">
                  <c:v>79.908300781250006</c:v>
                </c:pt>
                <c:pt idx="9">
                  <c:v>82.904943847656256</c:v>
                </c:pt>
                <c:pt idx="10">
                  <c:v>85.901818847656259</c:v>
                </c:pt>
                <c:pt idx="11">
                  <c:v>88.899182128906261</c:v>
                </c:pt>
                <c:pt idx="12">
                  <c:v>91.897052001953128</c:v>
                </c:pt>
                <c:pt idx="13">
                  <c:v>94.895465087890628</c:v>
                </c:pt>
                <c:pt idx="14">
                  <c:v>97.894433593750009</c:v>
                </c:pt>
                <c:pt idx="15">
                  <c:v>100.89394531250001</c:v>
                </c:pt>
                <c:pt idx="16">
                  <c:v>103.8939697265625</c:v>
                </c:pt>
                <c:pt idx="17">
                  <c:v>106.89453125</c:v>
                </c:pt>
                <c:pt idx="18">
                  <c:v>109.89561767578125</c:v>
                </c:pt>
                <c:pt idx="19">
                  <c:v>112.89727783203125</c:v>
                </c:pt>
                <c:pt idx="20">
                  <c:v>115.8995361328125</c:v>
                </c:pt>
              </c:numCache>
            </c:numRef>
          </c:xVal>
          <c:yVal>
            <c:numRef>
              <c:f>Feuil1!$V$65:$V$85</c:f>
              <c:numCache>
                <c:formatCode>General</c:formatCode>
                <c:ptCount val="21"/>
                <c:pt idx="0">
                  <c:v>-2.815292549133301</c:v>
                </c:pt>
                <c:pt idx="1">
                  <c:v>-2.9454225540161136</c:v>
                </c:pt>
                <c:pt idx="2">
                  <c:v>-3.0473125457763675</c:v>
                </c:pt>
                <c:pt idx="3">
                  <c:v>-3.1238727569580078</c:v>
                </c:pt>
                <c:pt idx="4">
                  <c:v>-3.1779865264892582</c:v>
                </c:pt>
                <c:pt idx="5">
                  <c:v>-3.2119049072265629</c:v>
                </c:pt>
                <c:pt idx="6">
                  <c:v>-3.2269641876220705</c:v>
                </c:pt>
                <c:pt idx="7">
                  <c:v>-3.2246685028076172</c:v>
                </c:pt>
                <c:pt idx="8">
                  <c:v>-3.2104011535644532</c:v>
                </c:pt>
                <c:pt idx="9">
                  <c:v>-3.1797618865966797</c:v>
                </c:pt>
                <c:pt idx="10">
                  <c:v>-3.1338123321533207</c:v>
                </c:pt>
                <c:pt idx="11">
                  <c:v>-3.073445510864258</c:v>
                </c:pt>
                <c:pt idx="12">
                  <c:v>-2.9995904922485352</c:v>
                </c:pt>
                <c:pt idx="13">
                  <c:v>-2.9132183074951175</c:v>
                </c:pt>
                <c:pt idx="14">
                  <c:v>-2.8152070999145509</c:v>
                </c:pt>
                <c:pt idx="15">
                  <c:v>-2.7063367843627932</c:v>
                </c:pt>
                <c:pt idx="16">
                  <c:v>-2.5871658325195313</c:v>
                </c:pt>
                <c:pt idx="17">
                  <c:v>-2.4580310821533207</c:v>
                </c:pt>
                <c:pt idx="18">
                  <c:v>-2.3191766738891602</c:v>
                </c:pt>
                <c:pt idx="19">
                  <c:v>-2.1707828521728518</c:v>
                </c:pt>
                <c:pt idx="20">
                  <c:v>-2.0132005691528323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4F-4712-BB06-3F329C368B31}"/>
            </c:ext>
          </c:extLst>
        </c:ser>
        <c:ser>
          <c:idx val="1"/>
          <c:order val="1"/>
          <c:tx>
            <c:v>Expérimental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Feuil1!$W$73:$W$77</c:f>
              <c:numCache>
                <c:formatCode>General</c:formatCode>
                <c:ptCount val="5"/>
                <c:pt idx="0">
                  <c:v>55.901818847656259</c:v>
                </c:pt>
                <c:pt idx="1">
                  <c:v>70.901818847656259</c:v>
                </c:pt>
                <c:pt idx="2">
                  <c:v>85.901818847656259</c:v>
                </c:pt>
                <c:pt idx="3">
                  <c:v>100.90181884765626</c:v>
                </c:pt>
                <c:pt idx="4">
                  <c:v>115.90181884765626</c:v>
                </c:pt>
              </c:numCache>
            </c:numRef>
          </c:xVal>
          <c:yVal>
            <c:numRef>
              <c:f>Feuil1!$X$73:$X$77</c:f>
              <c:numCache>
                <c:formatCode>General</c:formatCode>
                <c:ptCount val="5"/>
                <c:pt idx="0">
                  <c:v>-4.1236800000000002</c:v>
                </c:pt>
                <c:pt idx="1">
                  <c:v>-4.48888</c:v>
                </c:pt>
                <c:pt idx="2">
                  <c:v>-4.3819600000000003</c:v>
                </c:pt>
                <c:pt idx="3">
                  <c:v>-3.7815800000000004</c:v>
                </c:pt>
                <c:pt idx="4">
                  <c:v>-2.8391000000000002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B4F-4712-BB06-3F329C368B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2763919"/>
        <c:axId val="1772772559"/>
      </c:scatterChart>
      <c:valAx>
        <c:axId val="1772763919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Longueur du ski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72559"/>
        <c:crosses val="autoZero"/>
        <c:crossBetween val="midCat"/>
      </c:valAx>
      <c:valAx>
        <c:axId val="177277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Flèche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639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Évolution de la flèche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Modèle numérique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Feuil1!$Z$64:$Z$84</c:f>
              <c:numCache>
                <c:formatCode>General</c:formatCode>
                <c:ptCount val="21"/>
                <c:pt idx="0">
                  <c:v>51.504107666015628</c:v>
                </c:pt>
                <c:pt idx="1">
                  <c:v>54.513043212890629</c:v>
                </c:pt>
                <c:pt idx="2">
                  <c:v>57.518402099609375</c:v>
                </c:pt>
                <c:pt idx="3">
                  <c:v>60.521160888671879</c:v>
                </c:pt>
                <c:pt idx="4">
                  <c:v>63.522253417968756</c:v>
                </c:pt>
                <c:pt idx="5">
                  <c:v>66.522229003906247</c:v>
                </c:pt>
                <c:pt idx="6">
                  <c:v>69.521661376953134</c:v>
                </c:pt>
                <c:pt idx="7">
                  <c:v>72.520739746093753</c:v>
                </c:pt>
                <c:pt idx="8">
                  <c:v>75.519702148437503</c:v>
                </c:pt>
                <c:pt idx="9">
                  <c:v>78.519494628906259</c:v>
                </c:pt>
                <c:pt idx="10">
                  <c:v>81.515002441406253</c:v>
                </c:pt>
                <c:pt idx="11">
                  <c:v>84.510614013671884</c:v>
                </c:pt>
                <c:pt idx="12">
                  <c:v>87.506622314453125</c:v>
                </c:pt>
                <c:pt idx="13">
                  <c:v>90.503387451171875</c:v>
                </c:pt>
                <c:pt idx="14">
                  <c:v>93.500970458984384</c:v>
                </c:pt>
                <c:pt idx="15">
                  <c:v>96.499426269531256</c:v>
                </c:pt>
                <c:pt idx="16">
                  <c:v>99.498785400390631</c:v>
                </c:pt>
                <c:pt idx="17">
                  <c:v>102.49903564453126</c:v>
                </c:pt>
                <c:pt idx="18">
                  <c:v>105.50014648437501</c:v>
                </c:pt>
                <c:pt idx="19">
                  <c:v>108.50214843750001</c:v>
                </c:pt>
                <c:pt idx="20">
                  <c:v>111.50504150390626</c:v>
                </c:pt>
              </c:numCache>
            </c:numRef>
          </c:xVal>
          <c:yVal>
            <c:numRef>
              <c:f>Feuil1!$AA$64:$AA$84</c:f>
              <c:numCache>
                <c:formatCode>General</c:formatCode>
                <c:ptCount val="21"/>
                <c:pt idx="0">
                  <c:v>-3.2792736053466798</c:v>
                </c:pt>
                <c:pt idx="1">
                  <c:v>-3.5387027740478518</c:v>
                </c:pt>
                <c:pt idx="2">
                  <c:v>-3.7537235260009769</c:v>
                </c:pt>
                <c:pt idx="3">
                  <c:v>-3.9272300720214846</c:v>
                </c:pt>
                <c:pt idx="4">
                  <c:v>-4.0630836486816406</c:v>
                </c:pt>
                <c:pt idx="5">
                  <c:v>-4.1651638031005858</c:v>
                </c:pt>
                <c:pt idx="6">
                  <c:v>-4.2373153686523439</c:v>
                </c:pt>
                <c:pt idx="7">
                  <c:v>-4.2825397491455082</c:v>
                </c:pt>
                <c:pt idx="8">
                  <c:v>-4.3026187896728514</c:v>
                </c:pt>
                <c:pt idx="9">
                  <c:v>-4.2995578765869142</c:v>
                </c:pt>
                <c:pt idx="10">
                  <c:v>-4.2805347442626953</c:v>
                </c:pt>
                <c:pt idx="11">
                  <c:v>-4.2396827697753912</c:v>
                </c:pt>
                <c:pt idx="12">
                  <c:v>-4.1784164428710939</c:v>
                </c:pt>
                <c:pt idx="13">
                  <c:v>-4.0979274749755863</c:v>
                </c:pt>
                <c:pt idx="14">
                  <c:v>-3.9994541168212892</c:v>
                </c:pt>
                <c:pt idx="15">
                  <c:v>-3.8842910766601566</c:v>
                </c:pt>
                <c:pt idx="16">
                  <c:v>-3.7536094665527346</c:v>
                </c:pt>
                <c:pt idx="17">
                  <c:v>-3.608449172973633</c:v>
                </c:pt>
                <c:pt idx="18">
                  <c:v>-3.449554443359375</c:v>
                </c:pt>
                <c:pt idx="19">
                  <c:v>-3.2773746490478519</c:v>
                </c:pt>
                <c:pt idx="20">
                  <c:v>-3.0922357559204103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48-4310-A04A-8AC7657AB70D}"/>
            </c:ext>
          </c:extLst>
        </c:ser>
        <c:ser>
          <c:idx val="1"/>
          <c:order val="1"/>
          <c:tx>
            <c:v>Expérimental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Feuil1!$AB$72:$AB$76</c:f>
              <c:numCache>
                <c:formatCode>General</c:formatCode>
                <c:ptCount val="5"/>
                <c:pt idx="0">
                  <c:v>51.515002441406253</c:v>
                </c:pt>
                <c:pt idx="1">
                  <c:v>66.515002441406253</c:v>
                </c:pt>
                <c:pt idx="2">
                  <c:v>81.515002441406253</c:v>
                </c:pt>
                <c:pt idx="3">
                  <c:v>96.515002441406253</c:v>
                </c:pt>
                <c:pt idx="4">
                  <c:v>111.51500244140625</c:v>
                </c:pt>
              </c:numCache>
            </c:numRef>
          </c:xVal>
          <c:yVal>
            <c:numRef>
              <c:f>Feuil1!$AC$72:$AC$76</c:f>
              <c:numCache>
                <c:formatCode>General</c:formatCode>
                <c:ptCount val="5"/>
                <c:pt idx="0">
                  <c:v>-5.4821799999999996</c:v>
                </c:pt>
                <c:pt idx="1">
                  <c:v>-6.0236000000000001</c:v>
                </c:pt>
                <c:pt idx="2">
                  <c:v>-5.9015000000000004</c:v>
                </c:pt>
                <c:pt idx="3">
                  <c:v>-5.0738599999999998</c:v>
                </c:pt>
                <c:pt idx="4">
                  <c:v>-3.7778400000000003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48-4310-A04A-8AC7657AB7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2763919"/>
        <c:axId val="1772772559"/>
      </c:scatterChart>
      <c:valAx>
        <c:axId val="1772763919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Longueur du ski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72559"/>
        <c:crosses val="autoZero"/>
        <c:crossBetween val="midCat"/>
      </c:valAx>
      <c:valAx>
        <c:axId val="177277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Flèche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727639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fr-F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omments/modernComment_10E_2367D0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305C2A-0C8C-4502-9DE5-3D4965ED0497}" authorId="{9BF0FF14-76A8-10B4-DF89-9AA8AF1FD880}" created="2025-05-29T20:36:28.3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94006072" sldId="270"/>
      <ac:spMk id="3" creationId="{E1293D01-F5B5-5B09-28B1-772C1C24F776}"/>
      <ac:txMk cp="62">
        <ac:context len="69" hash="3641885125"/>
      </ac:txMk>
    </ac:txMkLst>
    <p188:pos x="5999922" y="278295"/>
    <p188:txBody>
      <a:bodyPr/>
      <a:lstStyle/>
      <a:p>
        <a:r>
          <a:rPr lang="fr-FR"/>
          <a:t>
Import géométrie (Catia)
Modèles simulés : homogène, composite, frottement
Captures d’écran ou vues Abaqus</a:t>
        </a:r>
      </a:p>
    </p188:txBody>
  </p188:cm>
</p188:cmLst>
</file>

<file path=ppt/comments/modernComment_113_93286B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FC0364-3767-4745-A6D0-D219A6E58C4E}" authorId="{9BF0FF14-76A8-10B4-DF89-9AA8AF1FD880}" created="2025-05-29T20:36:28.3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34257904" sldId="272"/>
      <ac:spMk id="3" creationId="{2D46D1ED-8277-0743-3B1F-3F9488AA2F58}"/>
      <ac:txMk cp="0">
        <ac:context len="1" hash="13"/>
      </ac:txMk>
    </ac:txMkLst>
    <p188:txBody>
      <a:bodyPr/>
      <a:lstStyle/>
      <a:p>
        <a:r>
          <a:rPr lang="fr-FR"/>
          <a:t>
Import géométrie (Catia)
Modèles simulés : homogène, composite, frottement
Captures d’écran ou vues Abaqus</a:t>
        </a:r>
      </a:p>
    </p188:txBody>
  </p188:cm>
</p188:cmLst>
</file>

<file path=ppt/comments/modernComment_114_4EFFC2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5CB97D-F343-486A-B318-AD20C19A11CB}" authorId="{9BF0FF14-76A8-10B4-DF89-9AA8AF1FD880}" created="2025-05-29T20:36:28.3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34257904" sldId="272"/>
      <ac:spMk id="3" creationId="{2D46D1ED-8277-0743-3B1F-3F9488AA2F58}"/>
      <ac:txMk cp="0">
        <ac:context len="1" hash="13"/>
      </ac:txMk>
    </ac:txMkLst>
    <p188:txBody>
      <a:bodyPr/>
      <a:lstStyle/>
      <a:p>
        <a:r>
          <a:rPr lang="fr-FR"/>
          <a:t>
Import géométrie (Catia)
Modèles simulés : homogène, composite, frottement
Captures d’écran ou vues Abaqus</a:t>
        </a:r>
      </a:p>
    </p188:txBody>
  </p188:cm>
</p188:cmLst>
</file>

<file path=ppt/comments/modernComment_115_73F48D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ADA5FF4-E089-4FC8-8878-4CA6A0FA97B8}" authorId="{9BF0FF14-76A8-10B4-DF89-9AA8AF1FD880}" created="2025-05-29T20:36:28.3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45406731" sldId="277"/>
      <ac:spMk id="3" creationId="{3F77E579-C8EB-13DF-D800-75B011C5AEEF}"/>
      <ac:txMk cp="62">
        <ac:context len="69" hash="1121225798"/>
      </ac:txMk>
    </ac:txMkLst>
    <p188:pos x="5999922" y="278295"/>
    <p188:txBody>
      <a:bodyPr/>
      <a:lstStyle/>
      <a:p>
        <a:r>
          <a:rPr lang="fr-FR"/>
          <a:t>
Import géométrie (Catia)
Modèles simulés : homogène, composite, frottement
Captures d’écran ou vues Abaqus</a:t>
        </a:r>
      </a:p>
    </p188:txBody>
  </p188:cm>
</p188:cmLst>
</file>

<file path=ppt/comments/modernComment_116_C6013F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5AC9FD5-FFA0-48DD-9581-1665A67C8E12}" authorId="{9BF0FF14-76A8-10B4-DF89-9AA8AF1FD880}" created="2025-05-30T08:00:40.147">
    <pc:sldMkLst xmlns:pc="http://schemas.microsoft.com/office/powerpoint/2013/main/command">
      <pc:docMk/>
      <pc:sldMk cId="3321970438" sldId="278"/>
    </pc:sldMkLst>
    <p188:txBody>
      <a:bodyPr/>
      <a:lstStyle/>
      <a:p>
        <a:r>
          <a:rPr lang="fr-FR"/>
          <a:t>Courbes flèche vs. charge
Comportement linéaire / non linéaire
Comparaison visuelle</a:t>
        </a:r>
      </a:p>
    </p188:txBody>
  </p188:cm>
</p188:cmLst>
</file>

<file path=ppt/comments/modernComment_117_337105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561D7E-4798-4FA1-BA88-C4277769A8AC}" authorId="{9BF0FF14-76A8-10B4-DF89-9AA8AF1FD880}" created="2025-05-29T20:36:28.3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63044939" sldId="279"/>
      <ac:spMk id="3" creationId="{D715CAD4-907C-5DBE-A036-7137B6E790DE}"/>
      <ac:txMk cp="62">
        <ac:context len="69" hash="3641885125"/>
      </ac:txMk>
    </ac:txMkLst>
    <p188:pos x="5999922" y="278295"/>
    <p188:txBody>
      <a:bodyPr/>
      <a:lstStyle/>
      <a:p>
        <a:r>
          <a:rPr lang="fr-FR"/>
          <a:t>
Import géométrie (Catia)
Modèles simulés : homogène, composite, frottement
Captures d’écran ou vues Abaqus</a:t>
        </a:r>
      </a:p>
    </p188:txBody>
  </p188:cm>
</p188:cmLst>
</file>

<file path=ppt/comments/modernComment_118_5C3BC0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BD7046-E9A0-4A55-9DDF-B864F3A94CF1}" authorId="{9BF0FF14-76A8-10B4-DF89-9AA8AF1FD880}" created="2025-05-29T20:36:28.3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47419760" sldId="280"/>
      <ac:spMk id="3" creationId="{5D1CBA26-D4D6-899F-4284-3B233F5EE03C}"/>
      <ac:txMk cp="62">
        <ac:context len="41" hash="3566719665"/>
      </ac:txMk>
    </ac:txMkLst>
    <p188:pos x="5999922" y="278295"/>
    <p188:txBody>
      <a:bodyPr/>
      <a:lstStyle/>
      <a:p>
        <a:r>
          <a:rPr lang="fr-FR"/>
          <a:t>
Import géométrie (Catia)
Modèles simulés : homogène, composite, frottement
Captures d’écran ou vues Abaqus</a:t>
        </a:r>
      </a:p>
    </p188:txBody>
  </p188:cm>
</p188:cmLst>
</file>

<file path=ppt/comments/modernComment_119_ABE4818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B376B56-CBA8-4EAE-8736-5F476EA5CFA9}" authorId="{9BF0FF14-76A8-10B4-DF89-9AA8AF1FD880}" created="2025-05-29T20:36:28.3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83879303" sldId="281"/>
      <ac:spMk id="3" creationId="{9399B191-07C0-EEB6-D120-8F7E355B0D9B}"/>
      <ac:txMk cp="62">
        <ac:context len="32" hash="3721061169"/>
      </ac:txMk>
    </ac:txMkLst>
    <p188:pos x="5999922" y="278295"/>
    <p188:txBody>
      <a:bodyPr/>
      <a:lstStyle/>
      <a:p>
        <a:r>
          <a:rPr lang="fr-FR"/>
          <a:t>
Import géométrie (Catia)
Modèles simulés : homogène, composite, frottement
Captures d’écran ou vues Abaqus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22DF2-7EF1-4E70-ABDA-959818B55AF4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D4783-344D-46F5-9759-AC9C47AF34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89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3F7C-8CEF-40B7-8011-3F081C25F5C7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9F22-A7AA-4726-86A3-2CDE7D23A8FA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32B59-E5D8-4940-873C-6F2C3E9F0F46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8FFE78-6307-4BA4-59A0-E29A704AC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0D8C13D-E22C-0EA7-8E80-EC6F0B87D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5BE38A-F568-88C5-DD37-EF0AAF06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30BDE4-CD8E-4F17-0A04-8D948262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14BD96-7239-F737-1250-116BE64C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030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88D41-DDFF-05DD-9079-01D6CD85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C53937-51B2-98B1-17EB-B8B87466C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773AA7-B191-C4F3-95EC-6DFF0BD0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44F239-7912-B782-6F31-FCE45F66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7B0B15-0741-0E53-E092-2AADD986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127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E1A3B-1E32-D64A-8B4E-E4068DBB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3E4CFD-A1DD-8D9D-E05C-3B68C4769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3D4248-9B37-5212-2AB3-8F0D5089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D8480A-3D73-6BA3-D7B2-79BFD087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C94271-927C-0ACB-626C-BF86EB4C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618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08D8D-F9E3-3DB8-3231-58D41E4D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2BAF46-9BD1-4F2A-0C14-A4EC5E123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8CBAA60-222A-5358-99A2-D4C89FBC6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10ABCF-279B-153D-823E-13ECB5A2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F75C1E-E438-18C6-2A7C-75B71F12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6A14CB-2FA8-82B6-84BD-A5C83C72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613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FCC38-E94F-CDBD-054F-39C54325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CEDBC-BA73-7EAB-53D5-656BE93F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F7E169E-6C2A-7737-D96F-08B60ED8B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98D5D2-A4EE-6FB5-9B25-57C52CF33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020039A-2573-090F-C7E9-DD8024AE5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2C6A78-A39E-4821-78CB-5D8A12B0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F93A74E-A1BF-04B6-324E-2B79FA3A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F469F8C-7644-4B6C-7C0F-90B9C3DE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218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6B8EA-8FF9-8B7B-CA8A-F457484A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FC93467-99D8-85B2-D04C-86B53758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CED3C4A-4FC5-C9C5-C409-3ACDE985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B7239F-BD56-47C3-802F-58D2479D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191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0E184C-34AD-FB39-2CD0-D2B4407A5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839FF8-B25A-FA33-C9D5-062B61F8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E2B4C0-7DC9-B9B2-1F79-88D88F37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468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26462-6325-0DAB-7BDD-A3D70E13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FF9119-80E5-340B-0340-8906E171D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4F505A-F3EC-1496-8CDD-04D82DFDE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98CAB9-F5CC-FF46-DB22-FE722D73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B7000B-DD08-D3D0-4FBE-BFB7E7B7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EF59E9-424D-0145-7FFD-78BF3F3B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29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5940-C806-4506-A8C9-8679EEC40342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E4A13-1452-7CC5-A83E-5269A896D9D0}"/>
              </a:ext>
            </a:extLst>
          </p:cNvPr>
          <p:cNvSpPr/>
          <p:nvPr userDrawn="1"/>
        </p:nvSpPr>
        <p:spPr>
          <a:xfrm>
            <a:off x="0" y="0"/>
            <a:ext cx="12192000" cy="1267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EACFB-5CC7-503A-99F2-8635AC6C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C4BD60-59EA-0BD0-BD13-42BB0EC69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4A7429-2D15-2E5D-F961-20D196D67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6BBB88-125A-3D50-A7BB-96B2B4F3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39A17F-F629-7D9F-E5D4-0FDF814D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0F5EE8-A31C-0572-A34F-FC0259D9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200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5A1C8A-C6DE-28B0-F0CE-44F5279D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6EBA3FF-5920-ACD3-4A35-21533C2C5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C46E98-0F43-22B1-A58F-D9571672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E1867B-B28C-34A6-E81F-A18BEF3A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600FDF-4C57-ADC0-F81E-7879CE8A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23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C39D078-FE5B-22A1-220B-B304BF334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FD46B5-FC5C-A797-5F33-1D39F37C8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72BC0C-37EC-B8E4-E381-1AA2FB53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374E08-76D6-8EAF-F9AF-52E2C37C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8E29D8-6B84-91FB-9883-28D704DE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9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1A455-A8E7-43BD-89A4-322AD471FB18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A326D-4727-481D-88A4-09049811CBC2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CE690-39E9-43A1-9DF6-F41BFE432D2E}" type="datetime1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2536-9084-48B2-841E-DB5B20C2F5E9}" type="datetime1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8161-1DAD-4AC9-9CC8-2D9A1E36465F}" type="datetime1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EE43-5C96-4EE6-BEC5-25BB79F4A2F4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9887A-446C-41EB-AA0D-C4C0D483A6C5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A45E-DFDC-437B-8F39-DE15DE55B527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F4711EA-57AB-6B43-B5F3-59D61537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28A301-6758-CB90-E74D-5D24E7A95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6F03A4-5E32-AF9E-CE02-E406403FD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062766-7847-41B0-ADED-14E8271E650F}" type="datetimeFigureOut">
              <a:rPr lang="fr-FR" smtClean="0"/>
              <a:t>04/09/2025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6D83F5-7B3B-0345-7F68-3B9B691867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ECE87F-6EB2-ED03-3C7D-E2B2ED379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C84C25-5293-47C9-BDE7-0C1BB632FD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2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microsoft.com/office/2018/10/relationships/comments" Target="../comments/modernComment_10E_2367D03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microsoft.com/office/2018/10/relationships/comments" Target="../comments/modernComment_117_3371054B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microsoft.com/office/2018/10/relationships/comments" Target="../comments/modernComment_118_5C3BC07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microsoft.com/office/2018/10/relationships/comments" Target="../comments/modernComment_115_73F48D0B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microsoft.com/office/2018/10/relationships/comments" Target="../comments/modernComment_119_ABE4818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microsoft.com/office/2018/10/relationships/comments" Target="../comments/modernComment_114_4EFFC23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microsoft.com/office/2018/10/relationships/comments" Target="../comments/modernComment_113_93286B9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microsoft.com/office/2018/10/relationships/comments" Target="../comments/modernComment_116_C6013F0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73336"/>
            <a:ext cx="10363200" cy="1470025"/>
          </a:xfrm>
        </p:spPr>
        <p:txBody>
          <a:bodyPr>
            <a:normAutofit/>
          </a:bodyPr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sz="4000"/>
              <a:t>Étude d’un ski composite </a:t>
            </a:r>
            <a:r>
              <a:rPr sz="4000" err="1"/>
              <a:t>en</a:t>
            </a:r>
            <a:r>
              <a:rPr sz="4000"/>
              <a:t> flexion 3 points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504813"/>
            <a:ext cx="8534400" cy="1752600"/>
          </a:xfrm>
        </p:spPr>
        <p:txBody>
          <a:bodyPr>
            <a:no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rPr sz="1800" err="1"/>
              <a:t>Comparaison</a:t>
            </a:r>
            <a:r>
              <a:rPr sz="1800"/>
              <a:t> </a:t>
            </a:r>
            <a:r>
              <a:rPr sz="1800" err="1"/>
              <a:t>expérimentale</a:t>
            </a:r>
            <a:r>
              <a:rPr sz="1800"/>
              <a:t>, </a:t>
            </a:r>
            <a:r>
              <a:rPr sz="1800" err="1"/>
              <a:t>théorique</a:t>
            </a:r>
            <a:r>
              <a:rPr sz="1800"/>
              <a:t> et numérique</a:t>
            </a:r>
            <a:endParaRPr lang="fr-FR" sz="1800"/>
          </a:p>
          <a:p>
            <a:pPr>
              <a:defRPr sz="2000">
                <a:solidFill>
                  <a:srgbClr val="000000"/>
                </a:solidFill>
              </a:defRPr>
            </a:pPr>
            <a:endParaRPr sz="180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fr-FR" sz="1800"/>
              <a:t>   Mathéo Bachelier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fr-FR" sz="1800"/>
              <a:t>        Ambroise </a:t>
            </a:r>
            <a:r>
              <a:rPr lang="fr-FR" sz="1800" err="1"/>
              <a:t>Manigault</a:t>
            </a:r>
            <a:endParaRPr lang="fr-FR" sz="180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fr-FR" sz="1800"/>
              <a:t>Enzo Sanfilippo</a:t>
            </a:r>
            <a:r>
              <a:rPr sz="1800"/>
              <a:t> </a:t>
            </a:r>
            <a:endParaRPr lang="fr-FR" sz="1800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 sz="180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fr-FR" sz="1800"/>
              <a:t>3 juin 2025</a:t>
            </a:r>
            <a:endParaRPr sz="18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48C3D2-326E-EC8E-6E3B-802F9BBE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64" y="5450885"/>
            <a:ext cx="3022593" cy="12883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00CCA0F-45A4-7EB1-9BB5-7427749C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345372"/>
            <a:ext cx="1376516" cy="139383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69558A-6B94-8354-4FD2-E7B97287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2B7DA-30E9-A427-9113-A843983F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E671-C9BA-3DAD-4CF6-B13B76EA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II-Modèle 1D numérique</a:t>
            </a:r>
            <a:endParaRPr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7142DC-DB90-668C-46E4-8CBAEB7E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01E447B-1A51-E3AC-74B3-C00738DF5DA9}"/>
              </a:ext>
            </a:extLst>
          </p:cNvPr>
          <p:cNvGrpSpPr/>
          <p:nvPr/>
        </p:nvGrpSpPr>
        <p:grpSpPr>
          <a:xfrm>
            <a:off x="-921782" y="1373069"/>
            <a:ext cx="13113782" cy="5348407"/>
            <a:chOff x="758309" y="1959412"/>
            <a:chExt cx="13113782" cy="5348407"/>
          </a:xfrm>
        </p:grpSpPr>
        <p:sp>
          <p:nvSpPr>
            <p:cNvPr id="10" name="Text 5">
              <a:extLst>
                <a:ext uri="{FF2B5EF4-FFF2-40B4-BE49-F238E27FC236}">
                  <a16:creationId xmlns:a16="http://schemas.microsoft.com/office/drawing/2014/main" id="{AB2610F8-E4D1-F91F-767C-33019894C0CC}"/>
                </a:ext>
              </a:extLst>
            </p:cNvPr>
            <p:cNvSpPr/>
            <p:nvPr/>
          </p:nvSpPr>
          <p:spPr>
            <a:xfrm>
              <a:off x="758309" y="2519958"/>
              <a:ext cx="5473660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00"/>
                </a:lnSpc>
                <a:buNone/>
              </a:pPr>
              <a:r>
                <a:rPr lang="en-US" sz="1700">
                  <a:solidFill>
                    <a:srgbClr val="3B3535"/>
                  </a:solidFill>
                  <a:latin typeface="Sora Light" pitchFamily="34" charset="0"/>
                  <a:ea typeface="Sora Light" pitchFamily="34" charset="-122"/>
                  <a:cs typeface="Sora Light" pitchFamily="34" charset="-120"/>
                </a:rPr>
                <a:t>Importation du modèle depuis Catia.</a:t>
              </a:r>
              <a:endParaRPr lang="en-US" sz="1700"/>
            </a:p>
          </p:txBody>
        </p:sp>
        <p:sp>
          <p:nvSpPr>
            <p:cNvPr id="11" name="Text 13">
              <a:extLst>
                <a:ext uri="{FF2B5EF4-FFF2-40B4-BE49-F238E27FC236}">
                  <a16:creationId xmlns:a16="http://schemas.microsoft.com/office/drawing/2014/main" id="{EF82ABAE-689D-C8BD-6FE9-7A5A4B364221}"/>
                </a:ext>
              </a:extLst>
            </p:cNvPr>
            <p:cNvSpPr/>
            <p:nvPr/>
          </p:nvSpPr>
          <p:spPr>
            <a:xfrm>
              <a:off x="758309" y="4940141"/>
              <a:ext cx="5473660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00"/>
                </a:lnSpc>
                <a:buNone/>
              </a:pPr>
              <a:r>
                <a:rPr lang="en-US" sz="1700">
                  <a:solidFill>
                    <a:srgbClr val="3B3535"/>
                  </a:solidFill>
                  <a:latin typeface="Sora Light" pitchFamily="34" charset="0"/>
                  <a:ea typeface="Sora Light" pitchFamily="34" charset="-122"/>
                  <a:cs typeface="Sora Light" pitchFamily="34" charset="-120"/>
                </a:rPr>
                <a:t>Application des blocages et charges.</a:t>
              </a:r>
              <a:endParaRPr lang="en-US" sz="1700"/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9DB17686-6943-19B9-33C0-3CA6340891D0}"/>
                </a:ext>
              </a:extLst>
            </p:cNvPr>
            <p:cNvGrpSpPr/>
            <p:nvPr/>
          </p:nvGrpSpPr>
          <p:grpSpPr>
            <a:xfrm>
              <a:off x="3381256" y="1959412"/>
              <a:ext cx="10490835" cy="5348407"/>
              <a:chOff x="3381256" y="1959412"/>
              <a:chExt cx="10490835" cy="5348407"/>
            </a:xfrm>
          </p:grpSpPr>
          <p:sp>
            <p:nvSpPr>
              <p:cNvPr id="13" name="Shape 1">
                <a:extLst>
                  <a:ext uri="{FF2B5EF4-FFF2-40B4-BE49-F238E27FC236}">
                    <a16:creationId xmlns:a16="http://schemas.microsoft.com/office/drawing/2014/main" id="{7F973FB4-3824-38DE-834C-A7E42D6D8609}"/>
                  </a:ext>
                </a:extLst>
              </p:cNvPr>
              <p:cNvSpPr/>
              <p:nvPr/>
            </p:nvSpPr>
            <p:spPr>
              <a:xfrm>
                <a:off x="7299960" y="1959412"/>
                <a:ext cx="30480" cy="5348407"/>
              </a:xfrm>
              <a:prstGeom prst="roundRect">
                <a:avLst>
                  <a:gd name="adj" fmla="val 298550"/>
                </a:avLst>
              </a:prstGeom>
              <a:solidFill>
                <a:srgbClr val="DFB8BC"/>
              </a:solidFill>
              <a:ln/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Shape 2">
                <a:extLst>
                  <a:ext uri="{FF2B5EF4-FFF2-40B4-BE49-F238E27FC236}">
                    <a16:creationId xmlns:a16="http://schemas.microsoft.com/office/drawing/2014/main" id="{D3FB3A23-0DFA-8E36-4AD3-0E7C2EF23A03}"/>
                  </a:ext>
                </a:extLst>
              </p:cNvPr>
              <p:cNvSpPr/>
              <p:nvPr/>
            </p:nvSpPr>
            <p:spPr>
              <a:xfrm>
                <a:off x="6451997" y="2187893"/>
                <a:ext cx="649962" cy="30480"/>
              </a:xfrm>
              <a:prstGeom prst="roundRect">
                <a:avLst>
                  <a:gd name="adj" fmla="val 298550"/>
                </a:avLst>
              </a:prstGeom>
              <a:solidFill>
                <a:srgbClr val="95B1DE"/>
              </a:solidFill>
              <a:ln/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" name="Shape 3">
                <a:extLst>
                  <a:ext uri="{FF2B5EF4-FFF2-40B4-BE49-F238E27FC236}">
                    <a16:creationId xmlns:a16="http://schemas.microsoft.com/office/drawing/2014/main" id="{1D327575-1969-B144-755B-2489FB5588E3}"/>
                  </a:ext>
                </a:extLst>
              </p:cNvPr>
              <p:cNvSpPr/>
              <p:nvPr/>
            </p:nvSpPr>
            <p:spPr>
              <a:xfrm>
                <a:off x="7071479" y="1959412"/>
                <a:ext cx="487442" cy="487442"/>
              </a:xfrm>
              <a:prstGeom prst="roundRect">
                <a:avLst>
                  <a:gd name="adj" fmla="val 18669"/>
                </a:avLst>
              </a:prstGeom>
              <a:solidFill>
                <a:srgbClr val="AFCBF8"/>
              </a:solidFill>
              <a:ln w="7620">
                <a:solidFill>
                  <a:srgbClr val="95B1DE"/>
                </a:solidFill>
                <a:prstDash val="solid"/>
              </a:ln>
            </p:spPr>
            <p:txBody>
              <a:bodyPr/>
              <a:lstStyle/>
              <a:p>
                <a:endParaRPr lang="fr-FR"/>
              </a:p>
            </p:txBody>
          </p:sp>
          <p:pic>
            <p:nvPicPr>
              <p:cNvPr id="16" name="Image 0" descr="preencoded.png">
                <a:extLst>
                  <a:ext uri="{FF2B5EF4-FFF2-40B4-BE49-F238E27FC236}">
                    <a16:creationId xmlns:a16="http://schemas.microsoft.com/office/drawing/2014/main" id="{F941DB25-E820-1AEF-271B-06EF1F8CD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44167" y="1989356"/>
                <a:ext cx="342067" cy="427553"/>
              </a:xfrm>
              <a:prstGeom prst="rect">
                <a:avLst/>
              </a:prstGeom>
            </p:spPr>
          </p:pic>
          <p:sp>
            <p:nvSpPr>
              <p:cNvPr id="17" name="Text 4">
                <a:extLst>
                  <a:ext uri="{FF2B5EF4-FFF2-40B4-BE49-F238E27FC236}">
                    <a16:creationId xmlns:a16="http://schemas.microsoft.com/office/drawing/2014/main" id="{6766C35A-0F67-2818-485B-E49811DAED1F}"/>
                  </a:ext>
                </a:extLst>
              </p:cNvPr>
              <p:cNvSpPr/>
              <p:nvPr/>
            </p:nvSpPr>
            <p:spPr>
              <a:xfrm>
                <a:off x="3381256" y="2033826"/>
                <a:ext cx="2850713" cy="3562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r">
                  <a:lnSpc>
                    <a:spcPts val="2800"/>
                  </a:lnSpc>
                  <a:buNone/>
                </a:pPr>
                <a:r>
                  <a:rPr lang="en-US" sz="2200">
                    <a:solidFill>
                      <a:srgbClr val="3B3535"/>
                    </a:solidFill>
                    <a:latin typeface="Sora Semi Bold" pitchFamily="34" charset="0"/>
                    <a:ea typeface="Sora Semi Bold" pitchFamily="34" charset="-122"/>
                    <a:cs typeface="Sora Semi Bold" pitchFamily="34" charset="-120"/>
                  </a:rPr>
                  <a:t>Import Géométrie</a:t>
                </a:r>
                <a:endParaRPr lang="en-US" sz="2200"/>
              </a:p>
            </p:txBody>
          </p:sp>
          <p:sp>
            <p:nvSpPr>
              <p:cNvPr id="18" name="Shape 6">
                <a:extLst>
                  <a:ext uri="{FF2B5EF4-FFF2-40B4-BE49-F238E27FC236}">
                    <a16:creationId xmlns:a16="http://schemas.microsoft.com/office/drawing/2014/main" id="{9312A6F5-DBC0-05CB-43A5-A4D2270145E0}"/>
                  </a:ext>
                </a:extLst>
              </p:cNvPr>
              <p:cNvSpPr/>
              <p:nvPr/>
            </p:nvSpPr>
            <p:spPr>
              <a:xfrm>
                <a:off x="7528441" y="3487698"/>
                <a:ext cx="649962" cy="30480"/>
              </a:xfrm>
              <a:prstGeom prst="roundRect">
                <a:avLst>
                  <a:gd name="adj" fmla="val 298550"/>
                </a:avLst>
              </a:prstGeom>
              <a:solidFill>
                <a:srgbClr val="95B1DE"/>
              </a:solidFill>
              <a:ln/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Shape 7">
                <a:extLst>
                  <a:ext uri="{FF2B5EF4-FFF2-40B4-BE49-F238E27FC236}">
                    <a16:creationId xmlns:a16="http://schemas.microsoft.com/office/drawing/2014/main" id="{358614B6-EE85-A405-64E5-B4894914F293}"/>
                  </a:ext>
                </a:extLst>
              </p:cNvPr>
              <p:cNvSpPr/>
              <p:nvPr/>
            </p:nvSpPr>
            <p:spPr>
              <a:xfrm>
                <a:off x="7071479" y="3259217"/>
                <a:ext cx="487442" cy="487442"/>
              </a:xfrm>
              <a:prstGeom prst="roundRect">
                <a:avLst>
                  <a:gd name="adj" fmla="val 18669"/>
                </a:avLst>
              </a:prstGeom>
              <a:solidFill>
                <a:srgbClr val="AFCBF8"/>
              </a:solidFill>
              <a:ln w="7620">
                <a:solidFill>
                  <a:srgbClr val="95B1DE"/>
                </a:solidFill>
                <a:prstDash val="solid"/>
              </a:ln>
            </p:spPr>
            <p:txBody>
              <a:bodyPr/>
              <a:lstStyle/>
              <a:p>
                <a:endParaRPr lang="fr-FR"/>
              </a:p>
            </p:txBody>
          </p:sp>
          <p:pic>
            <p:nvPicPr>
              <p:cNvPr id="20" name="Image 1" descr="preencoded.png">
                <a:extLst>
                  <a:ext uri="{FF2B5EF4-FFF2-40B4-BE49-F238E27FC236}">
                    <a16:creationId xmlns:a16="http://schemas.microsoft.com/office/drawing/2014/main" id="{8C2B191E-DC87-94CC-6622-D5AF68541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4167" y="3289161"/>
                <a:ext cx="342067" cy="427553"/>
              </a:xfrm>
              <a:prstGeom prst="rect">
                <a:avLst/>
              </a:prstGeom>
            </p:spPr>
          </p:pic>
          <p:sp>
            <p:nvSpPr>
              <p:cNvPr id="21" name="Text 8">
                <a:extLst>
                  <a:ext uri="{FF2B5EF4-FFF2-40B4-BE49-F238E27FC236}">
                    <a16:creationId xmlns:a16="http://schemas.microsoft.com/office/drawing/2014/main" id="{F76EB094-E8C2-A160-3F6D-09BD3C010C9B}"/>
                  </a:ext>
                </a:extLst>
              </p:cNvPr>
              <p:cNvSpPr/>
              <p:nvPr/>
            </p:nvSpPr>
            <p:spPr>
              <a:xfrm>
                <a:off x="8398431" y="3333631"/>
                <a:ext cx="2989183" cy="3562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00"/>
                  </a:lnSpc>
                  <a:buNone/>
                </a:pPr>
                <a:r>
                  <a:rPr lang="en-US" sz="2200">
                    <a:solidFill>
                      <a:srgbClr val="3B3535"/>
                    </a:solidFill>
                    <a:latin typeface="Sora Semi Bold" pitchFamily="34" charset="0"/>
                    <a:ea typeface="Sora Semi Bold" pitchFamily="34" charset="-122"/>
                    <a:cs typeface="Sora Semi Bold" pitchFamily="34" charset="-120"/>
                  </a:rPr>
                  <a:t>Création des Appuis</a:t>
                </a:r>
                <a:endParaRPr lang="en-US" sz="2200"/>
              </a:p>
            </p:txBody>
          </p:sp>
          <p:sp>
            <p:nvSpPr>
              <p:cNvPr id="22" name="Text 9">
                <a:extLst>
                  <a:ext uri="{FF2B5EF4-FFF2-40B4-BE49-F238E27FC236}">
                    <a16:creationId xmlns:a16="http://schemas.microsoft.com/office/drawing/2014/main" id="{1FA4D7D2-E723-EB5E-E104-BE8C85DDB302}"/>
                  </a:ext>
                </a:extLst>
              </p:cNvPr>
              <p:cNvSpPr/>
              <p:nvPr/>
            </p:nvSpPr>
            <p:spPr>
              <a:xfrm>
                <a:off x="8398431" y="3819763"/>
                <a:ext cx="5473660" cy="69342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700"/>
                  </a:lnSpc>
                  <a:buNone/>
                </a:pPr>
                <a:r>
                  <a:rPr lang="en-US" sz="1700">
                    <a:solidFill>
                      <a:srgbClr val="3B3535"/>
                    </a:solidFill>
                    <a:latin typeface="Sora Light" pitchFamily="34" charset="0"/>
                    <a:ea typeface="Sora Light" pitchFamily="34" charset="-122"/>
                    <a:cs typeface="Sora Light" pitchFamily="34" charset="-120"/>
                  </a:rPr>
                  <a:t>Définition des lignes d'appuis et points de référence.</a:t>
                </a:r>
                <a:endParaRPr lang="en-US" sz="1700"/>
              </a:p>
            </p:txBody>
          </p:sp>
          <p:sp>
            <p:nvSpPr>
              <p:cNvPr id="23" name="Shape 10">
                <a:extLst>
                  <a:ext uri="{FF2B5EF4-FFF2-40B4-BE49-F238E27FC236}">
                    <a16:creationId xmlns:a16="http://schemas.microsoft.com/office/drawing/2014/main" id="{D2FF864A-17D6-1AD6-8220-8474CD6FCF3E}"/>
                  </a:ext>
                </a:extLst>
              </p:cNvPr>
              <p:cNvSpPr/>
              <p:nvPr/>
            </p:nvSpPr>
            <p:spPr>
              <a:xfrm>
                <a:off x="6451997" y="4608076"/>
                <a:ext cx="649962" cy="30480"/>
              </a:xfrm>
              <a:prstGeom prst="roundRect">
                <a:avLst>
                  <a:gd name="adj" fmla="val 298550"/>
                </a:avLst>
              </a:prstGeom>
              <a:solidFill>
                <a:srgbClr val="95B1DE"/>
              </a:solidFill>
              <a:ln/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Shape 11">
                <a:extLst>
                  <a:ext uri="{FF2B5EF4-FFF2-40B4-BE49-F238E27FC236}">
                    <a16:creationId xmlns:a16="http://schemas.microsoft.com/office/drawing/2014/main" id="{48531946-D1A8-70B4-DF20-5184EF61BECE}"/>
                  </a:ext>
                </a:extLst>
              </p:cNvPr>
              <p:cNvSpPr/>
              <p:nvPr/>
            </p:nvSpPr>
            <p:spPr>
              <a:xfrm>
                <a:off x="7071479" y="4379595"/>
                <a:ext cx="487442" cy="487442"/>
              </a:xfrm>
              <a:prstGeom prst="roundRect">
                <a:avLst>
                  <a:gd name="adj" fmla="val 18669"/>
                </a:avLst>
              </a:prstGeom>
              <a:solidFill>
                <a:srgbClr val="AFCBF8"/>
              </a:solidFill>
              <a:ln w="7620">
                <a:solidFill>
                  <a:srgbClr val="95B1DE"/>
                </a:solidFill>
                <a:prstDash val="solid"/>
              </a:ln>
            </p:spPr>
            <p:txBody>
              <a:bodyPr/>
              <a:lstStyle/>
              <a:p>
                <a:endParaRPr lang="fr-FR"/>
              </a:p>
            </p:txBody>
          </p:sp>
          <p:pic>
            <p:nvPicPr>
              <p:cNvPr id="25" name="Image 2" descr="preencoded.png">
                <a:extLst>
                  <a:ext uri="{FF2B5EF4-FFF2-40B4-BE49-F238E27FC236}">
                    <a16:creationId xmlns:a16="http://schemas.microsoft.com/office/drawing/2014/main" id="{D58D2AB5-FE79-604C-58CB-9A8B623B2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4167" y="4409539"/>
                <a:ext cx="342067" cy="427553"/>
              </a:xfrm>
              <a:prstGeom prst="rect">
                <a:avLst/>
              </a:prstGeom>
            </p:spPr>
          </p:pic>
          <p:sp>
            <p:nvSpPr>
              <p:cNvPr id="26" name="Text 12">
                <a:extLst>
                  <a:ext uri="{FF2B5EF4-FFF2-40B4-BE49-F238E27FC236}">
                    <a16:creationId xmlns:a16="http://schemas.microsoft.com/office/drawing/2014/main" id="{1BDF93EC-ADA0-BF0B-BC68-B582E1204461}"/>
                  </a:ext>
                </a:extLst>
              </p:cNvPr>
              <p:cNvSpPr/>
              <p:nvPr/>
            </p:nvSpPr>
            <p:spPr>
              <a:xfrm>
                <a:off x="3381256" y="4454009"/>
                <a:ext cx="2850713" cy="3562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r">
                  <a:lnSpc>
                    <a:spcPts val="2800"/>
                  </a:lnSpc>
                  <a:buNone/>
                </a:pPr>
                <a:r>
                  <a:rPr lang="en-US" sz="2200">
                    <a:solidFill>
                      <a:srgbClr val="3B3535"/>
                    </a:solidFill>
                    <a:latin typeface="Sora Semi Bold" pitchFamily="34" charset="0"/>
                    <a:ea typeface="Sora Semi Bold" pitchFamily="34" charset="-122"/>
                    <a:cs typeface="Sora Semi Bold" pitchFamily="34" charset="-120"/>
                  </a:rPr>
                  <a:t>Conditions Limites</a:t>
                </a:r>
                <a:endParaRPr lang="en-US" sz="2200"/>
              </a:p>
            </p:txBody>
          </p:sp>
          <p:sp>
            <p:nvSpPr>
              <p:cNvPr id="27" name="Shape 14">
                <a:extLst>
                  <a:ext uri="{FF2B5EF4-FFF2-40B4-BE49-F238E27FC236}">
                    <a16:creationId xmlns:a16="http://schemas.microsoft.com/office/drawing/2014/main" id="{032AF0B4-7449-BA11-9E7F-3C9979DC167F}"/>
                  </a:ext>
                </a:extLst>
              </p:cNvPr>
              <p:cNvSpPr/>
              <p:nvPr/>
            </p:nvSpPr>
            <p:spPr>
              <a:xfrm>
                <a:off x="7528441" y="5728573"/>
                <a:ext cx="649962" cy="30480"/>
              </a:xfrm>
              <a:prstGeom prst="roundRect">
                <a:avLst>
                  <a:gd name="adj" fmla="val 298550"/>
                </a:avLst>
              </a:prstGeom>
              <a:solidFill>
                <a:srgbClr val="95B1DE"/>
              </a:solidFill>
              <a:ln/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8" name="Shape 15">
                <a:extLst>
                  <a:ext uri="{FF2B5EF4-FFF2-40B4-BE49-F238E27FC236}">
                    <a16:creationId xmlns:a16="http://schemas.microsoft.com/office/drawing/2014/main" id="{AB1C99B0-417D-0972-8982-FBDA38CF142C}"/>
                  </a:ext>
                </a:extLst>
              </p:cNvPr>
              <p:cNvSpPr/>
              <p:nvPr/>
            </p:nvSpPr>
            <p:spPr>
              <a:xfrm>
                <a:off x="7071479" y="5500092"/>
                <a:ext cx="487442" cy="487442"/>
              </a:xfrm>
              <a:prstGeom prst="roundRect">
                <a:avLst>
                  <a:gd name="adj" fmla="val 18669"/>
                </a:avLst>
              </a:prstGeom>
              <a:solidFill>
                <a:srgbClr val="AFCBF8"/>
              </a:solidFill>
              <a:ln w="7620">
                <a:solidFill>
                  <a:srgbClr val="95B1DE"/>
                </a:solidFill>
                <a:prstDash val="solid"/>
              </a:ln>
            </p:spPr>
            <p:txBody>
              <a:bodyPr/>
              <a:lstStyle/>
              <a:p>
                <a:endParaRPr lang="fr-FR"/>
              </a:p>
            </p:txBody>
          </p:sp>
          <p:pic>
            <p:nvPicPr>
              <p:cNvPr id="29" name="Image 3" descr="preencoded.png">
                <a:extLst>
                  <a:ext uri="{FF2B5EF4-FFF2-40B4-BE49-F238E27FC236}">
                    <a16:creationId xmlns:a16="http://schemas.microsoft.com/office/drawing/2014/main" id="{F54FFA9F-A539-9E38-AE40-612DE645F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4167" y="5530036"/>
                <a:ext cx="342067" cy="427553"/>
              </a:xfrm>
              <a:prstGeom prst="rect">
                <a:avLst/>
              </a:prstGeom>
            </p:spPr>
          </p:pic>
          <p:sp>
            <p:nvSpPr>
              <p:cNvPr id="30" name="Text 16">
                <a:extLst>
                  <a:ext uri="{FF2B5EF4-FFF2-40B4-BE49-F238E27FC236}">
                    <a16:creationId xmlns:a16="http://schemas.microsoft.com/office/drawing/2014/main" id="{31C37B02-C506-6EE6-3503-0F17C8B79B07}"/>
                  </a:ext>
                </a:extLst>
              </p:cNvPr>
              <p:cNvSpPr/>
              <p:nvPr/>
            </p:nvSpPr>
            <p:spPr>
              <a:xfrm>
                <a:off x="8398431" y="5574506"/>
                <a:ext cx="3179921" cy="35623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800"/>
                  </a:lnSpc>
                  <a:buNone/>
                </a:pPr>
                <a:r>
                  <a:rPr lang="en-US" sz="2200">
                    <a:solidFill>
                      <a:srgbClr val="3B3535"/>
                    </a:solidFill>
                    <a:latin typeface="Sora Semi Bold" pitchFamily="34" charset="0"/>
                    <a:ea typeface="Sora Semi Bold" pitchFamily="34" charset="-122"/>
                    <a:cs typeface="Sora Semi Bold" pitchFamily="34" charset="-120"/>
                  </a:rPr>
                  <a:t>Analyse des Résultats</a:t>
                </a:r>
                <a:endParaRPr lang="en-US" sz="2200"/>
              </a:p>
            </p:txBody>
          </p:sp>
          <p:sp>
            <p:nvSpPr>
              <p:cNvPr id="31" name="Text 17">
                <a:extLst>
                  <a:ext uri="{FF2B5EF4-FFF2-40B4-BE49-F238E27FC236}">
                    <a16:creationId xmlns:a16="http://schemas.microsoft.com/office/drawing/2014/main" id="{82585009-A2BE-BEAA-B745-BED1DBD348A7}"/>
                  </a:ext>
                </a:extLst>
              </p:cNvPr>
              <p:cNvSpPr/>
              <p:nvPr/>
            </p:nvSpPr>
            <p:spPr>
              <a:xfrm>
                <a:off x="8398431" y="6060638"/>
                <a:ext cx="5473660" cy="34671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00"/>
                  </a:lnSpc>
                  <a:buNone/>
                </a:pPr>
                <a:r>
                  <a:rPr lang="en-US" sz="1700">
                    <a:solidFill>
                      <a:srgbClr val="3B3535"/>
                    </a:solidFill>
                    <a:latin typeface="Sora Light" pitchFamily="34" charset="0"/>
                    <a:ea typeface="Sora Light" pitchFamily="34" charset="-122"/>
                    <a:cs typeface="Sora Light" pitchFamily="34" charset="-120"/>
                  </a:rPr>
                  <a:t>Visualisation des déformations du ski.</a:t>
                </a:r>
                <a:endParaRPr lang="en-US" sz="1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678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A32ED-3310-5552-A44A-627413CC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4832-00F5-CC46-4068-F0051497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II-Modèle 1D numérique</a:t>
            </a:r>
            <a:endParaRPr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3DED6B-9095-5475-82CE-B39C5E50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4E3B48-680C-24A5-CDB0-F70B50F6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1612765"/>
            <a:ext cx="9113519" cy="45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09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C844-5890-AD24-5DF4-453A95BF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6B99-EAEF-7682-848A-20DC1081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II-Modèle 3D numérique</a:t>
            </a:r>
            <a:endParaRPr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93D01-F5B5-5B09-28B1-772C1C24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rPr lang="fr-FR"/>
              <a:t>Import de la pièce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8D2AB9-F818-8294-1A82-0370FD89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FEF425F-2122-7E54-70BE-398734745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22" y="2005375"/>
            <a:ext cx="7215808" cy="43305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640FE4E-A023-7895-28F0-646F8E1B33CF}"/>
              </a:ext>
            </a:extLst>
          </p:cNvPr>
          <p:cNvSpPr txBox="1"/>
          <p:nvPr/>
        </p:nvSpPr>
        <p:spPr>
          <a:xfrm>
            <a:off x="4836216" y="6396794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>
                <a:solidFill>
                  <a:srgbClr val="363531"/>
                </a:solidFill>
              </a:rPr>
              <a:t>Capture: géométrie 3D du ski</a:t>
            </a:r>
            <a:endParaRPr lang="fr-FR" sz="1600" i="1"/>
          </a:p>
        </p:txBody>
      </p:sp>
    </p:spTree>
    <p:extLst>
      <p:ext uri="{BB962C8B-B14F-4D97-AF65-F5344CB8AC3E}">
        <p14:creationId xmlns:p14="http://schemas.microsoft.com/office/powerpoint/2010/main" val="59400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E062-7843-D560-9CEB-367148BAB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4AA5-9883-0659-7D10-DAEB05A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II-Modèle 3D numérique</a:t>
            </a:r>
            <a:endParaRPr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CAD4-907C-5DBE-A036-7137B6E79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r>
              <a:rPr lang="fr-FR" b="0" i="0">
                <a:solidFill>
                  <a:srgbClr val="363531"/>
                </a:solidFill>
                <a:effectLst/>
                <a:latin typeface="Helvetica Neue"/>
              </a:rPr>
              <a:t>• </a:t>
            </a:r>
            <a:r>
              <a:rPr lang="fr-FR"/>
              <a:t>Création des lignes d’appuis et effort</a:t>
            </a:r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F64E92-198B-5810-9736-324E739C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697D1C-37CF-0BF2-B3CB-4900AC10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22" y="2022542"/>
            <a:ext cx="7216435" cy="429612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5D37B8D-BA15-D54A-D670-548D38C83ABE}"/>
              </a:ext>
            </a:extLst>
          </p:cNvPr>
          <p:cNvSpPr txBox="1"/>
          <p:nvPr/>
        </p:nvSpPr>
        <p:spPr>
          <a:xfrm>
            <a:off x="3186320" y="6386097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>
                <a:solidFill>
                  <a:srgbClr val="363531"/>
                </a:solidFill>
              </a:rPr>
              <a:t>Capture: lignes d’appuis et point de référence (module </a:t>
            </a:r>
            <a:r>
              <a:rPr lang="fr-FR" sz="1600" i="1" err="1">
                <a:solidFill>
                  <a:srgbClr val="363531"/>
                </a:solidFill>
              </a:rPr>
              <a:t>assembly</a:t>
            </a:r>
            <a:r>
              <a:rPr lang="fr-FR" sz="1600" i="1">
                <a:solidFill>
                  <a:srgbClr val="363531"/>
                </a:solidFill>
              </a:rPr>
              <a:t>)</a:t>
            </a:r>
            <a:endParaRPr lang="fr-FR" sz="1600" i="1"/>
          </a:p>
        </p:txBody>
      </p:sp>
    </p:spTree>
    <p:extLst>
      <p:ext uri="{BB962C8B-B14F-4D97-AF65-F5344CB8AC3E}">
        <p14:creationId xmlns:p14="http://schemas.microsoft.com/office/powerpoint/2010/main" val="8630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754FC-4C9A-A636-102A-AEA8A7538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F4EE-70AF-2B86-C515-235E528D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II-Modèle 3D numérique</a:t>
            </a:r>
            <a:endParaRPr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BA26-D4D6-899F-4284-3B233F5EE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r>
              <a:rPr lang="fr-FR" b="0" i="0">
                <a:solidFill>
                  <a:srgbClr val="363531"/>
                </a:solidFill>
                <a:effectLst/>
                <a:latin typeface="Helvetica Neue"/>
              </a:rPr>
              <a:t>• </a:t>
            </a:r>
            <a:r>
              <a:rPr lang="fr-FR"/>
              <a:t>Création des lignes d’appuis et effort</a:t>
            </a:r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D64148-F945-9033-A75C-76B18ECA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E7EE32-5DD5-2143-8B2C-BF95440B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704" y="2007386"/>
            <a:ext cx="7221705" cy="430134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9316EBE-ECE6-93AB-4D38-3F2946DAC20E}"/>
              </a:ext>
            </a:extLst>
          </p:cNvPr>
          <p:cNvSpPr txBox="1"/>
          <p:nvPr/>
        </p:nvSpPr>
        <p:spPr>
          <a:xfrm>
            <a:off x="3186320" y="6386097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>
                <a:solidFill>
                  <a:srgbClr val="363531"/>
                </a:solidFill>
              </a:rPr>
              <a:t>Capture: lignes d’appuis et point de référence (module </a:t>
            </a:r>
            <a:r>
              <a:rPr lang="fr-FR" sz="1600" i="1" err="1">
                <a:solidFill>
                  <a:srgbClr val="363531"/>
                </a:solidFill>
              </a:rPr>
              <a:t>assembly</a:t>
            </a:r>
            <a:r>
              <a:rPr lang="fr-FR" sz="1600" i="1">
                <a:solidFill>
                  <a:srgbClr val="363531"/>
                </a:solidFill>
              </a:rPr>
              <a:t>)</a:t>
            </a:r>
            <a:endParaRPr lang="fr-FR" sz="1600" i="1"/>
          </a:p>
        </p:txBody>
      </p:sp>
    </p:spTree>
    <p:extLst>
      <p:ext uri="{BB962C8B-B14F-4D97-AF65-F5344CB8AC3E}">
        <p14:creationId xmlns:p14="http://schemas.microsoft.com/office/powerpoint/2010/main" val="154741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5CD99-AE23-D2C3-213B-E8E0AB3A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2818-2C81-46EE-2FDF-9A5BFB64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II-Modèle 3D numérique</a:t>
            </a:r>
            <a:endParaRPr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E579-C8EB-13DF-D800-75B011C5A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rPr lang="fr-FR" err="1"/>
              <a:t>Boundary</a:t>
            </a:r>
            <a:r>
              <a:rPr lang="fr-FR"/>
              <a:t> condition + </a:t>
            </a:r>
            <a:r>
              <a:rPr lang="fr-FR" err="1"/>
              <a:t>load</a:t>
            </a: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0F1194-70D4-4C77-94B1-1AE93811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53C543-6C4A-4D03-0673-E41D5AD2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17" y="2015172"/>
            <a:ext cx="7229883" cy="43524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7E0189-036E-FB00-FC8E-5967CBC03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921" y="2015172"/>
            <a:ext cx="2415749" cy="36960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11D29A8-17E9-2EA6-B32C-2A2ADA9C556A}"/>
              </a:ext>
            </a:extLst>
          </p:cNvPr>
          <p:cNvSpPr txBox="1"/>
          <p:nvPr/>
        </p:nvSpPr>
        <p:spPr>
          <a:xfrm>
            <a:off x="3245955" y="6405854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>
                <a:solidFill>
                  <a:srgbClr val="363531"/>
                </a:solidFill>
              </a:rPr>
              <a:t>Capture: blocage de la translation (module </a:t>
            </a:r>
            <a:r>
              <a:rPr lang="fr-FR" sz="1600" i="1" err="1">
                <a:solidFill>
                  <a:srgbClr val="363531"/>
                </a:solidFill>
              </a:rPr>
              <a:t>load</a:t>
            </a:r>
            <a:r>
              <a:rPr lang="fr-FR" sz="1600" i="1">
                <a:solidFill>
                  <a:srgbClr val="363531"/>
                </a:solidFill>
              </a:rPr>
              <a:t>)</a:t>
            </a:r>
            <a:endParaRPr lang="fr-FR" sz="1600" i="1"/>
          </a:p>
        </p:txBody>
      </p:sp>
    </p:spTree>
    <p:extLst>
      <p:ext uri="{BB962C8B-B14F-4D97-AF65-F5344CB8AC3E}">
        <p14:creationId xmlns:p14="http://schemas.microsoft.com/office/powerpoint/2010/main" val="194540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EADD7-4152-CB00-310F-2F9916D7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9911-B39B-AA6F-D020-348DABEB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II-Modèle 3D numérique</a:t>
            </a:r>
            <a:endParaRPr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9B191-07C0-EEB6-D120-8F7E355B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rPr lang="fr-FR"/>
              <a:t>Onglet </a:t>
            </a:r>
            <a:r>
              <a:rPr lang="fr-FR" err="1"/>
              <a:t>results</a:t>
            </a: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C971DC-2949-631E-31D9-5A1BBA18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748C14-8539-2C5D-7B58-4B94BB9A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191" y="1977376"/>
            <a:ext cx="7213279" cy="433135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07E5AC0-1219-207C-BB6E-88D707AF0E3A}"/>
              </a:ext>
            </a:extLst>
          </p:cNvPr>
          <p:cNvSpPr txBox="1"/>
          <p:nvPr/>
        </p:nvSpPr>
        <p:spPr>
          <a:xfrm>
            <a:off x="4180233" y="6376158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>
                <a:solidFill>
                  <a:srgbClr val="363531"/>
                </a:solidFill>
              </a:rPr>
              <a:t>Capture: déformation du ski (module </a:t>
            </a:r>
            <a:r>
              <a:rPr lang="fr-FR" sz="1600" i="1" err="1">
                <a:solidFill>
                  <a:srgbClr val="363531"/>
                </a:solidFill>
              </a:rPr>
              <a:t>results</a:t>
            </a:r>
            <a:r>
              <a:rPr lang="fr-FR" sz="1600" i="1">
                <a:solidFill>
                  <a:srgbClr val="363531"/>
                </a:solidFill>
              </a:rPr>
              <a:t>)</a:t>
            </a:r>
            <a:endParaRPr lang="fr-FR" sz="1600" i="1"/>
          </a:p>
        </p:txBody>
      </p:sp>
    </p:spTree>
    <p:extLst>
      <p:ext uri="{BB962C8B-B14F-4D97-AF65-F5344CB8AC3E}">
        <p14:creationId xmlns:p14="http://schemas.microsoft.com/office/powerpoint/2010/main" val="28838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B6956-5777-E94C-BB77-0C2B8B55D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44235-48EA-CF9C-FD19-2DAFAB56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II-Modèle 3D numérique</a:t>
            </a:r>
            <a:endParaRPr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953CE3-115A-A4EF-9BCF-847D7002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Espace réservé du contenu 11">
            <a:extLst>
              <a:ext uri="{FF2B5EF4-FFF2-40B4-BE49-F238E27FC236}">
                <a16:creationId xmlns:a16="http://schemas.microsoft.com/office/drawing/2014/main" id="{62FCB85F-9BBB-2000-343F-C9E764B7F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438757"/>
              </p:ext>
            </p:extLst>
          </p:nvPr>
        </p:nvGraphicFramePr>
        <p:xfrm>
          <a:off x="778566" y="1521944"/>
          <a:ext cx="10634868" cy="4834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4956">
                  <a:extLst>
                    <a:ext uri="{9D8B030D-6E8A-4147-A177-3AD203B41FA5}">
                      <a16:colId xmlns:a16="http://schemas.microsoft.com/office/drawing/2014/main" val="3508013047"/>
                    </a:ext>
                  </a:extLst>
                </a:gridCol>
                <a:gridCol w="3544956">
                  <a:extLst>
                    <a:ext uri="{9D8B030D-6E8A-4147-A177-3AD203B41FA5}">
                      <a16:colId xmlns:a16="http://schemas.microsoft.com/office/drawing/2014/main" val="1997639707"/>
                    </a:ext>
                  </a:extLst>
                </a:gridCol>
                <a:gridCol w="3544956">
                  <a:extLst>
                    <a:ext uri="{9D8B030D-6E8A-4147-A177-3AD203B41FA5}">
                      <a16:colId xmlns:a16="http://schemas.microsoft.com/office/drawing/2014/main" val="3009813483"/>
                    </a:ext>
                  </a:extLst>
                </a:gridCol>
              </a:tblGrid>
              <a:tr h="47974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    1  bar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 3 bars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5 bars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109790"/>
                  </a:ext>
                </a:extLst>
              </a:tr>
              <a:tr h="3366702">
                <a:tc>
                  <a:txBody>
                    <a:bodyPr/>
                    <a:lstStyle/>
                    <a:p>
                      <a:endParaRPr lang="fr-FR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494512"/>
                  </a:ext>
                </a:extLst>
              </a:tr>
              <a:tr h="987963">
                <a:tc>
                  <a:txBody>
                    <a:bodyPr/>
                    <a:lstStyle/>
                    <a:p>
                      <a:r>
                        <a:rPr lang="fr-FR"/>
                        <a:t>Écart relatif : 55,6%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Écart relatif : 49,6%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Écart relatif : 49,3%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29765"/>
                  </a:ext>
                </a:extLst>
              </a:tr>
            </a:tbl>
          </a:graphicData>
        </a:graphic>
      </p:graphicFrame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921C0910-EF63-4FF1-CDC8-04869EFDD6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6077834"/>
              </p:ext>
            </p:extLst>
          </p:nvPr>
        </p:nvGraphicFramePr>
        <p:xfrm>
          <a:off x="874642" y="2584174"/>
          <a:ext cx="3419061" cy="2433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70985A7A-9A4C-C6D2-E53E-548FDEE953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8735622"/>
              </p:ext>
            </p:extLst>
          </p:nvPr>
        </p:nvGraphicFramePr>
        <p:xfrm>
          <a:off x="4389779" y="2584174"/>
          <a:ext cx="3508520" cy="2433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Graphique 12">
            <a:extLst>
              <a:ext uri="{FF2B5EF4-FFF2-40B4-BE49-F238E27FC236}">
                <a16:creationId xmlns:a16="http://schemas.microsoft.com/office/drawing/2014/main" id="{280F7C5E-EA3C-75B3-C8DD-30939412F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878253"/>
              </p:ext>
            </p:extLst>
          </p:nvPr>
        </p:nvGraphicFramePr>
        <p:xfrm>
          <a:off x="7898299" y="2663609"/>
          <a:ext cx="3508521" cy="2353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253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Chart bld="series"/>
        </p:bldSub>
      </p:bldGraphic>
      <p:bldGraphic spid="11" grpId="0">
        <p:bldSub>
          <a:bldChart bld="series"/>
        </p:bldSub>
      </p:bldGraphic>
      <p:bldGraphic spid="13" grpId="0">
        <p:bldSub>
          <a:bldChart bld="series"/>
        </p:bldSub>
      </p:bldGraphic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95040-91F0-26D6-B558-1C1BBCD1E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249C-3873-DFCF-9FAD-5FD3985F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II-Modèle 3D numérique</a:t>
            </a:r>
            <a:endParaRPr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5E54BD-31D2-EFF7-1CCB-2AC504DB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12" name="Espace réservé du contenu 11">
            <a:extLst>
              <a:ext uri="{FF2B5EF4-FFF2-40B4-BE49-F238E27FC236}">
                <a16:creationId xmlns:a16="http://schemas.microsoft.com/office/drawing/2014/main" id="{ABCD2544-9709-1458-33CE-03FA1AAF5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152591"/>
              </p:ext>
            </p:extLst>
          </p:nvPr>
        </p:nvGraphicFramePr>
        <p:xfrm>
          <a:off x="778566" y="1521944"/>
          <a:ext cx="10634868" cy="4834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4956">
                  <a:extLst>
                    <a:ext uri="{9D8B030D-6E8A-4147-A177-3AD203B41FA5}">
                      <a16:colId xmlns:a16="http://schemas.microsoft.com/office/drawing/2014/main" val="3508013047"/>
                    </a:ext>
                  </a:extLst>
                </a:gridCol>
                <a:gridCol w="3544956">
                  <a:extLst>
                    <a:ext uri="{9D8B030D-6E8A-4147-A177-3AD203B41FA5}">
                      <a16:colId xmlns:a16="http://schemas.microsoft.com/office/drawing/2014/main" val="1997639707"/>
                    </a:ext>
                  </a:extLst>
                </a:gridCol>
                <a:gridCol w="3544956">
                  <a:extLst>
                    <a:ext uri="{9D8B030D-6E8A-4147-A177-3AD203B41FA5}">
                      <a16:colId xmlns:a16="http://schemas.microsoft.com/office/drawing/2014/main" val="3009813483"/>
                    </a:ext>
                  </a:extLst>
                </a:gridCol>
              </a:tblGrid>
              <a:tr h="479742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    1  bar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 3 bars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 bars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109790"/>
                  </a:ext>
                </a:extLst>
              </a:tr>
              <a:tr h="3366702">
                <a:tc>
                  <a:txBody>
                    <a:bodyPr/>
                    <a:lstStyle/>
                    <a:p>
                      <a:endParaRPr lang="fr-FR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494512"/>
                  </a:ext>
                </a:extLst>
              </a:tr>
              <a:tr h="987963">
                <a:tc>
                  <a:txBody>
                    <a:bodyPr/>
                    <a:lstStyle/>
                    <a:p>
                      <a:r>
                        <a:rPr lang="fr-FR"/>
                        <a:t>Écart relatif :  34,6 %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Écart relatif : 28,11%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Écart relatif : 28,6%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29765"/>
                  </a:ext>
                </a:extLst>
              </a:tr>
            </a:tbl>
          </a:graphicData>
        </a:graphic>
      </p:graphicFrame>
      <p:graphicFrame>
        <p:nvGraphicFramePr>
          <p:cNvPr id="3" name="Graphique 2">
            <a:extLst>
              <a:ext uri="{FF2B5EF4-FFF2-40B4-BE49-F238E27FC236}">
                <a16:creationId xmlns:a16="http://schemas.microsoft.com/office/drawing/2014/main" id="{11F01D7D-4409-D131-7476-67625C768F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036990"/>
              </p:ext>
            </p:extLst>
          </p:nvPr>
        </p:nvGraphicFramePr>
        <p:xfrm>
          <a:off x="778565" y="2627452"/>
          <a:ext cx="3554895" cy="2519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E4DCF9AE-BD95-93B0-352D-2DA06B1EAA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253371"/>
              </p:ext>
            </p:extLst>
          </p:nvPr>
        </p:nvGraphicFramePr>
        <p:xfrm>
          <a:off x="4271341" y="2605596"/>
          <a:ext cx="3649318" cy="2540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0597A48A-2833-C278-3A56-7C9A00C148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639040"/>
              </p:ext>
            </p:extLst>
          </p:nvPr>
        </p:nvGraphicFramePr>
        <p:xfrm>
          <a:off x="7858538" y="2627452"/>
          <a:ext cx="3554896" cy="2519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6889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  <p:bldGraphic spid="5" grpId="0">
        <p:bldSub>
          <a:bldChart bld="series"/>
        </p:bldSub>
      </p:bldGraphic>
      <p:bldGraphic spid="6" grpId="0">
        <p:bldSub>
          <a:bldChart bld="series"/>
        </p:bldSub>
      </p:bldGraphic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661A1-BFB2-6D52-2F5E-7B3B9A73D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C243-657B-DE81-DBAE-C2A8B6F4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II-Géométrie du plan moyen</a:t>
            </a:r>
            <a:endParaRPr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B554E-63BF-C743-807A-B8A7CBE6B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endParaRPr/>
          </a:p>
          <a:p>
            <a:pPr>
              <a:defRPr sz="2000">
                <a:solidFill>
                  <a:srgbClr val="000000"/>
                </a:solidFill>
              </a:defRPr>
            </a:pPr>
            <a:r>
              <a:t>Import géométrie (Catia)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Modèles simulés : homogène, composite, frottement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Captures d’écran ou vues Abaqus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79BC9C-3DAF-D753-91B7-D3BD6E57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8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DC1D3-7DF7-E12E-0C19-FD374627A8E0}"/>
              </a:ext>
            </a:extLst>
          </p:cNvPr>
          <p:cNvSpPr/>
          <p:nvPr/>
        </p:nvSpPr>
        <p:spPr>
          <a:xfrm>
            <a:off x="0" y="0"/>
            <a:ext cx="12192000" cy="1267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u="sng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14617"/>
            <a:ext cx="10972800" cy="4525963"/>
          </a:xfrm>
        </p:spPr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endParaRPr dirty="0"/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 lang="fr-FR" dirty="0"/>
          </a:p>
          <a:p>
            <a:pPr>
              <a:defRPr sz="2000">
                <a:solidFill>
                  <a:srgbClr val="000000"/>
                </a:solidFill>
              </a:defRPr>
            </a:pPr>
            <a:endParaRPr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fr-FR" b="1" dirty="0"/>
              <a:t>I – </a:t>
            </a:r>
            <a:r>
              <a:rPr b="1" dirty="0" err="1"/>
              <a:t>Contexte</a:t>
            </a:r>
            <a:r>
              <a:rPr lang="fr-FR" b="1" dirty="0"/>
              <a:t>, dispositif expérimental, configurations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endParaRPr b="1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fr-FR" b="1" dirty="0"/>
              <a:t>II- Approches</a:t>
            </a:r>
            <a:r>
              <a:rPr b="1" dirty="0"/>
              <a:t> </a:t>
            </a:r>
            <a:r>
              <a:rPr b="1" dirty="0" err="1"/>
              <a:t>utilisées</a:t>
            </a:r>
            <a:r>
              <a:rPr b="1" dirty="0"/>
              <a:t> : </a:t>
            </a:r>
            <a:r>
              <a:rPr b="1" dirty="0" err="1"/>
              <a:t>expérimentale</a:t>
            </a:r>
            <a:r>
              <a:rPr b="1" dirty="0"/>
              <a:t>, </a:t>
            </a:r>
            <a:r>
              <a:rPr b="1" dirty="0" err="1"/>
              <a:t>théorique</a:t>
            </a:r>
            <a:r>
              <a:rPr b="1" dirty="0"/>
              <a:t>, numérique</a:t>
            </a:r>
            <a:endParaRPr lang="fr-FR" b="1" dirty="0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 b="1" dirty="0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fr-FR" b="1" dirty="0"/>
              <a:t>III- Conclusion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67D840-EE4F-BE03-4DF0-57457A69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BD5AED-55B8-0E47-7242-08B4A328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11" y="1417638"/>
            <a:ext cx="4014752" cy="28495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59E2901-D746-794E-9CFD-D773D403D755}"/>
              </a:ext>
            </a:extLst>
          </p:cNvPr>
          <p:cNvSpPr txBox="1"/>
          <p:nvPr/>
        </p:nvSpPr>
        <p:spPr>
          <a:xfrm>
            <a:off x="8287336" y="4346876"/>
            <a:ext cx="3745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Image: Photo d’un skieur en </a:t>
            </a:r>
            <a:r>
              <a:rPr lang="fr-FR" sz="1600" i="1" dirty="0" err="1"/>
              <a:t>carving</a:t>
            </a:r>
            <a:r>
              <a:rPr lang="fr-FR" sz="1600" i="1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III-</a:t>
            </a:r>
            <a:r>
              <a:rPr u="sng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endParaRPr dirty="0"/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30A934-773D-2565-4EF7-020C680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7EBC10-C370-AA89-FD5C-9057DE1B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4" y="943896"/>
            <a:ext cx="10167155" cy="68007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u="sng"/>
              <a:t>Annexes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395389-1D73-60CA-B771-29E303CDB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E7DD465-DE32-7840-6D8E-8CE78BA343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" y="1601029"/>
            <a:ext cx="1148407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WIKIPEDIA.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</a:t>
            </a:r>
            <a:r>
              <a:rPr kumimoji="0" lang="fr-FR" altLang="fr-FR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density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polyethylene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[en ligne]. </a:t>
            </a:r>
            <a:r>
              <a:rPr kumimoji="0" lang="fr-FR" altLang="fr-FR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Wikipedia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2024. [Consulté le 30 mai 2025].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 : </a:t>
            </a:r>
            <a:r>
              <a:rPr kumimoji="0" lang="fr-FR" altLang="fr-FR" sz="16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Wikipedia</a:t>
            </a:r>
            <a:endParaRPr kumimoji="0" lang="fr-FR" altLang="fr-F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KG-M3.COM.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Steel – </a:t>
            </a:r>
            <a:r>
              <a:rPr kumimoji="0" lang="fr-FR" altLang="fr-FR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density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[en ligne]. kg-m3.com, 2024. [Consulté le 30 mai 2025].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 :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kg-m3.com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CASTRO COMPOSITES.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PU250 kg/m³ </a:t>
            </a:r>
            <a:r>
              <a:rPr kumimoji="0" lang="fr-FR" altLang="fr-FR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rigid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polyurethane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foam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fr-FR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sheets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[en ligne]. Castro Composites, 2024. [Consulté le 30 mai 2025].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 :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Castrocompositesshop.com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ADVANCED MATERIALS.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Epoxy </a:t>
            </a:r>
            <a:r>
              <a:rPr kumimoji="0" lang="fr-FR" altLang="fr-FR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board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350°C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[en ligne]. Final Materials, 2024. [Consulté le 30 mai 2025].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 :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Final-materials.com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WIKIPEDIA.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7075 aluminium </a:t>
            </a:r>
            <a:r>
              <a:rPr kumimoji="0" lang="fr-FR" altLang="fr-FR" sz="16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alloy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[en ligne]. </a:t>
            </a:r>
            <a:r>
              <a:rPr kumimoji="0" lang="fr-FR" altLang="fr-FR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Wikipedia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2024. [Consulté le 30 mai 2025].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 : </a:t>
            </a:r>
            <a:r>
              <a:rPr kumimoji="0" lang="fr-FR" altLang="fr-FR" sz="16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Wikipedia</a:t>
            </a:r>
            <a:endParaRPr kumimoji="0" lang="fr-FR" altLang="fr-FR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KG-M3.COM.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 6 (Polyamide 6)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[en ligne]. kg-m3.com, 2024. [Consulté le 30 mai 2025].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 : </a:t>
            </a:r>
            <a:r>
              <a:rPr kumimoji="0" lang="fr-FR" altLang="fr-F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kg-m3.com</a:t>
            </a:r>
            <a:endParaRPr kumimoji="0" lang="fr-FR" altLang="fr-F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D81B056-7A49-BA07-0479-857BE0553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090"/>
          <a:stretch/>
        </p:blipFill>
        <p:spPr>
          <a:xfrm>
            <a:off x="2930014" y="1"/>
            <a:ext cx="5545392" cy="685799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A33E33-573E-A5A4-629A-28CA464C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F4DFC-985A-B6C7-B512-305F36AB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u="sng" dirty="0">
                <a:solidFill>
                  <a:schemeClr val="tx2"/>
                </a:solidFill>
              </a:rPr>
              <a:t>I-Contexte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7D384B9-CCCE-1A49-5502-C870912B6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0537" y="1550979"/>
            <a:ext cx="6550979" cy="398170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320A7C-2D04-6B65-3597-10FEBC5E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ADC60B-F549-9E9E-CD5A-0FE060E5BD59}"/>
              </a:ext>
            </a:extLst>
          </p:cNvPr>
          <p:cNvSpPr txBox="1"/>
          <p:nvPr/>
        </p:nvSpPr>
        <p:spPr>
          <a:xfrm>
            <a:off x="1242497" y="1772330"/>
            <a:ext cx="46713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>
                <a:solidFill>
                  <a:srgbClr val="363531"/>
                </a:solidFill>
                <a:effectLst/>
                <a:latin typeface="Helvetica Neue"/>
              </a:rPr>
              <a:t>• </a:t>
            </a:r>
            <a:r>
              <a:rPr lang="fr-FR" b="1" i="0">
                <a:solidFill>
                  <a:srgbClr val="363531"/>
                </a:solidFill>
                <a:effectLst/>
                <a:latin typeface="Helvetica Neue"/>
              </a:rPr>
              <a:t>Importance de la flexion</a:t>
            </a:r>
            <a:r>
              <a:rPr lang="fr-FR" b="0" i="0">
                <a:solidFill>
                  <a:srgbClr val="363531"/>
                </a:solidFill>
                <a:effectLst/>
                <a:latin typeface="Helvetica Neue"/>
              </a:rPr>
              <a:t>: virages, sauts.</a:t>
            </a:r>
          </a:p>
          <a:p>
            <a:endParaRPr lang="fr-FR" b="0" i="0">
              <a:solidFill>
                <a:srgbClr val="363531"/>
              </a:solidFill>
              <a:effectLst/>
              <a:latin typeface="Helvetica Neue"/>
            </a:endParaRPr>
          </a:p>
          <a:p>
            <a:endParaRPr lang="fr-FR">
              <a:solidFill>
                <a:srgbClr val="363531"/>
              </a:solidFill>
              <a:latin typeface="Helvetica Neue"/>
            </a:endParaRPr>
          </a:p>
          <a:p>
            <a:r>
              <a:rPr lang="fr-FR" b="0" i="0">
                <a:solidFill>
                  <a:srgbClr val="363531"/>
                </a:solidFill>
                <a:effectLst/>
                <a:latin typeface="Helvetica Neue"/>
              </a:rPr>
              <a:t>• </a:t>
            </a:r>
            <a:r>
              <a:rPr lang="fr-FR" b="1" i="0">
                <a:solidFill>
                  <a:srgbClr val="363531"/>
                </a:solidFill>
                <a:effectLst/>
                <a:latin typeface="Helvetica Neue"/>
              </a:rPr>
              <a:t>Structure composite: </a:t>
            </a:r>
            <a:r>
              <a:rPr lang="fr-FR" i="0">
                <a:solidFill>
                  <a:srgbClr val="363531"/>
                </a:solidFill>
                <a:effectLst/>
                <a:latin typeface="Helvetica Neue"/>
              </a:rPr>
              <a:t>comprendre l’organisation des couches des couches des matériaux</a:t>
            </a:r>
          </a:p>
          <a:p>
            <a:endParaRPr lang="fr-FR">
              <a:solidFill>
                <a:srgbClr val="363531"/>
              </a:solidFill>
              <a:latin typeface="Helvetica Neue"/>
            </a:endParaRPr>
          </a:p>
          <a:p>
            <a:endParaRPr lang="fr-FR">
              <a:solidFill>
                <a:srgbClr val="363531"/>
              </a:solidFill>
              <a:latin typeface="Helvetica Neue"/>
            </a:endParaRPr>
          </a:p>
          <a:p>
            <a:r>
              <a:rPr lang="fr-FR" b="0" i="0">
                <a:solidFill>
                  <a:srgbClr val="363531"/>
                </a:solidFill>
                <a:effectLst/>
                <a:latin typeface="Helvetica Neue"/>
              </a:rPr>
              <a:t>• </a:t>
            </a:r>
            <a:r>
              <a:rPr lang="fr-FR" b="1" i="0">
                <a:solidFill>
                  <a:srgbClr val="363531"/>
                </a:solidFill>
                <a:effectLst/>
                <a:latin typeface="Helvetica Neue"/>
              </a:rPr>
              <a:t>Montage des fixations: </a:t>
            </a:r>
            <a:r>
              <a:rPr lang="fr-FR" i="0">
                <a:solidFill>
                  <a:srgbClr val="363531"/>
                </a:solidFill>
                <a:effectLst/>
                <a:latin typeface="Helvetica Neue"/>
              </a:rPr>
              <a:t>compréhension de la flexion pour un réglage adapté.</a:t>
            </a:r>
          </a:p>
          <a:p>
            <a:endParaRPr lang="fr-FR" b="1">
              <a:solidFill>
                <a:srgbClr val="363531"/>
              </a:solidFill>
              <a:latin typeface="Helvetica Neue"/>
            </a:endParaRPr>
          </a:p>
          <a:p>
            <a:r>
              <a:rPr lang="fr-FR" b="0" i="0">
                <a:solidFill>
                  <a:srgbClr val="363531"/>
                </a:solidFill>
                <a:effectLst/>
                <a:latin typeface="Helvetica Neue"/>
              </a:rPr>
              <a:t>• </a:t>
            </a:r>
            <a:r>
              <a:rPr lang="fr-FR" b="1" i="0">
                <a:solidFill>
                  <a:srgbClr val="363531"/>
                </a:solidFill>
                <a:effectLst/>
                <a:latin typeface="Helvetica Neue"/>
              </a:rPr>
              <a:t>Risque de déchaussage</a:t>
            </a:r>
            <a:r>
              <a:rPr lang="fr-FR" b="0" i="0">
                <a:solidFill>
                  <a:srgbClr val="363531"/>
                </a:solidFill>
                <a:effectLst/>
                <a:latin typeface="Helvetica Neue"/>
              </a:rPr>
              <a:t>: ski trop rigide, ou trop souple.</a:t>
            </a:r>
            <a:endParaRPr lang="fr-FR" b="1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5EF04BC-12EE-9659-A615-E4666D9B5543}"/>
              </a:ext>
            </a:extLst>
          </p:cNvPr>
          <p:cNvSpPr txBox="1"/>
          <p:nvPr/>
        </p:nvSpPr>
        <p:spPr>
          <a:xfrm>
            <a:off x="7540975" y="5327469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>
                <a:solidFill>
                  <a:srgbClr val="363531"/>
                </a:solidFill>
              </a:rPr>
              <a:t>Image: schéma de la structure d’un ski</a:t>
            </a:r>
            <a:endParaRPr lang="fr-FR" sz="1600" i="1"/>
          </a:p>
        </p:txBody>
      </p:sp>
    </p:spTree>
    <p:extLst>
      <p:ext uri="{BB962C8B-B14F-4D97-AF65-F5344CB8AC3E}">
        <p14:creationId xmlns:p14="http://schemas.microsoft.com/office/powerpoint/2010/main" val="282129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I-</a:t>
            </a:r>
            <a:r>
              <a:rPr u="sng" dirty="0" err="1"/>
              <a:t>Dispositif</a:t>
            </a:r>
            <a:r>
              <a:rPr u="sng" dirty="0"/>
              <a:t> </a:t>
            </a:r>
            <a:r>
              <a:rPr u="sng" dirty="0" err="1"/>
              <a:t>expérimental</a:t>
            </a:r>
            <a:endParaRPr u="sng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210578D-EACC-3D3A-5F98-80C8B616C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373" y="1680956"/>
            <a:ext cx="4218547" cy="237293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B76382-C7B9-72F0-36DB-7927B935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B49E99-38F2-A5BE-E812-68B425D46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29" y="1680956"/>
            <a:ext cx="5527197" cy="310904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67569DC-8901-F895-A68B-1C019B36A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374" y="4159083"/>
            <a:ext cx="4218548" cy="246950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7CD15E1-8425-4106-8A73-CD0B0758C0A0}"/>
              </a:ext>
            </a:extLst>
          </p:cNvPr>
          <p:cNvSpPr txBox="1"/>
          <p:nvPr/>
        </p:nvSpPr>
        <p:spPr>
          <a:xfrm>
            <a:off x="6784258" y="5624920"/>
            <a:ext cx="36477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Sensibilité du capteur: 2,2 V/cm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7985AA-2437-9538-FC77-D02E59B8DF68}"/>
              </a:ext>
            </a:extLst>
          </p:cNvPr>
          <p:cNvSpPr txBox="1"/>
          <p:nvPr/>
        </p:nvSpPr>
        <p:spPr>
          <a:xfrm>
            <a:off x="6636773" y="486890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>
                <a:solidFill>
                  <a:srgbClr val="363531"/>
                </a:solidFill>
              </a:rPr>
              <a:t>Photos: montage du banc expérimental</a:t>
            </a:r>
            <a:endParaRPr lang="fr-FR" sz="16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I-</a:t>
            </a:r>
            <a:r>
              <a:rPr u="sng" dirty="0"/>
              <a:t>Configurations </a:t>
            </a:r>
            <a:r>
              <a:rPr u="sng" dirty="0" err="1"/>
              <a:t>testées</a:t>
            </a:r>
            <a:endParaRPr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endParaRPr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fr-FR"/>
              <a:t>Configuration 1 : appuis rapprochés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fr-FR"/>
              <a:t>Configuration 2 : appuis éloignés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2CACA8-AE4D-BA62-001E-E7341E41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49974EC-69EC-90DF-95C1-1469F369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16" y="2339032"/>
            <a:ext cx="6781104" cy="17905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92982F-6A39-F67C-048E-3B9E87F51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316" y="4632642"/>
            <a:ext cx="6928044" cy="190627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5841BC-D872-5332-0FB0-EEBCC4086B51}"/>
              </a:ext>
            </a:extLst>
          </p:cNvPr>
          <p:cNvSpPr txBox="1"/>
          <p:nvPr/>
        </p:nvSpPr>
        <p:spPr>
          <a:xfrm>
            <a:off x="3361884" y="647479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i="1">
                <a:solidFill>
                  <a:srgbClr val="363531"/>
                </a:solidFill>
              </a:rPr>
              <a:t>Schémas: schémas cinématiques des différentes configurations </a:t>
            </a:r>
            <a:endParaRPr lang="fr-FR" sz="16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1DC61-D488-648C-3F17-36B72E54E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E966-66F2-6240-6EFD-12A38377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II-Résultats expérimentaux</a:t>
            </a:r>
            <a:endParaRPr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DF25A-F751-8DB6-A15C-8EA1078D2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endParaRPr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  <a:p>
            <a:pPr>
              <a:defRPr sz="2000">
                <a:solidFill>
                  <a:srgbClr val="000000"/>
                </a:solidFill>
              </a:defRPr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074071-2B45-E236-08F5-AD5863E3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A8E153AC-5D99-FF19-5B25-093DE40A5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799074"/>
              </p:ext>
            </p:extLst>
          </p:nvPr>
        </p:nvGraphicFramePr>
        <p:xfrm>
          <a:off x="1071717" y="1792220"/>
          <a:ext cx="10205883" cy="4564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0125">
                  <a:extLst>
                    <a:ext uri="{9D8B030D-6E8A-4147-A177-3AD203B41FA5}">
                      <a16:colId xmlns:a16="http://schemas.microsoft.com/office/drawing/2014/main" val="2131439790"/>
                    </a:ext>
                  </a:extLst>
                </a:gridCol>
                <a:gridCol w="5095758">
                  <a:extLst>
                    <a:ext uri="{9D8B030D-6E8A-4147-A177-3AD203B41FA5}">
                      <a16:colId xmlns:a16="http://schemas.microsoft.com/office/drawing/2014/main" val="951414758"/>
                    </a:ext>
                  </a:extLst>
                </a:gridCol>
              </a:tblGrid>
              <a:tr h="754616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Appuis rapprochés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Appuis éloignés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100121"/>
                  </a:ext>
                </a:extLst>
              </a:tr>
              <a:tr h="380951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581830"/>
                  </a:ext>
                </a:extLst>
              </a:tr>
            </a:tbl>
          </a:graphicData>
        </a:graphic>
      </p:graphicFrame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048391EB-A2CE-41AE-1C79-5FA92A2222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269198"/>
              </p:ext>
            </p:extLst>
          </p:nvPr>
        </p:nvGraphicFramePr>
        <p:xfrm>
          <a:off x="1071717" y="2704108"/>
          <a:ext cx="5146205" cy="295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1B541221-E376-85DC-E4B6-51A1D56F82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2833881"/>
              </p:ext>
            </p:extLst>
          </p:nvPr>
        </p:nvGraphicFramePr>
        <p:xfrm>
          <a:off x="6162205" y="2819201"/>
          <a:ext cx="4958078" cy="295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2197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  <p:bldGraphic spid="7" grpId="0">
        <p:bldSub>
          <a:bldChart bld="series"/>
        </p:bldSub>
      </p:bldGraphic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</a:t>
            </a:r>
            <a:r>
              <a:rPr u="sng" dirty="0" err="1"/>
              <a:t>Modélisation</a:t>
            </a:r>
            <a:r>
              <a:rPr u="sng" dirty="0"/>
              <a:t> </a:t>
            </a:r>
            <a:r>
              <a:rPr u="sng" dirty="0" err="1"/>
              <a:t>théorique</a:t>
            </a:r>
            <a:r>
              <a:rPr u="sng" dirty="0"/>
              <a:t> (</a:t>
            </a:r>
            <a:r>
              <a:rPr u="sng" dirty="0" err="1"/>
              <a:t>poutre</a:t>
            </a:r>
            <a:r>
              <a:rPr u="sng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endParaRPr/>
          </a:p>
          <a:p>
            <a:pPr>
              <a:defRPr sz="2000">
                <a:solidFill>
                  <a:srgbClr val="000000"/>
                </a:solidFill>
              </a:defRPr>
            </a:pPr>
            <a:r>
              <a:t>Hypothèses des petits déplacements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Moment quadratique variable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Modules équivalents : loi des mélanges, approche inverse, poutre en 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A8A9B0-F2DD-0069-5C32-DB65BDAD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278FD3-97DC-5AB9-7F46-88732DD2F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313265"/>
              </p:ext>
            </p:extLst>
          </p:nvPr>
        </p:nvGraphicFramePr>
        <p:xfrm>
          <a:off x="2011680" y="3862183"/>
          <a:ext cx="816864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160">
                  <a:extLst>
                    <a:ext uri="{9D8B030D-6E8A-4147-A177-3AD203B41FA5}">
                      <a16:colId xmlns:a16="http://schemas.microsoft.com/office/drawing/2014/main" val="3297087041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1623264457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2561090753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2622827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Théorique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Expérimental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Numérique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99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Flèche maximale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3.9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1.6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11211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Module </a:t>
                      </a:r>
                      <a:r>
                        <a:rPr lang="en-US" err="1"/>
                        <a:t>d'Young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équivalent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35.95 </a:t>
                      </a:r>
                      <a:r>
                        <a:rPr lang="en-US" err="1"/>
                        <a:t>GPa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315 </a:t>
                      </a:r>
                      <a:r>
                        <a:rPr lang="en-US" err="1"/>
                        <a:t>GPa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886.3 GPa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6796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</a:t>
            </a:r>
            <a:r>
              <a:rPr u="sng" dirty="0" err="1"/>
              <a:t>Résultats</a:t>
            </a:r>
            <a:r>
              <a:rPr u="sng" dirty="0"/>
              <a:t> </a:t>
            </a:r>
            <a:r>
              <a:rPr u="sng" dirty="0" err="1"/>
              <a:t>théoriques</a:t>
            </a:r>
            <a:endParaRPr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endParaRPr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err="1"/>
              <a:t>Déformations</a:t>
            </a:r>
            <a:r>
              <a:t> </a:t>
            </a:r>
            <a:r>
              <a:rPr err="1"/>
              <a:t>théoriques</a:t>
            </a:r>
            <a:r>
              <a:t> par configuration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Comparaison avec les </a:t>
            </a:r>
            <a:r>
              <a:rPr err="1"/>
              <a:t>mesures</a:t>
            </a:r>
            <a:r>
              <a:t> </a:t>
            </a:r>
            <a:r>
              <a:rPr err="1"/>
              <a:t>expérimentales</a:t>
            </a:r>
            <a:endParaRPr/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err="1"/>
              <a:t>Présentation</a:t>
            </a:r>
            <a:r>
              <a:t> sous </a:t>
            </a:r>
            <a:r>
              <a:rPr err="1"/>
              <a:t>forme</a:t>
            </a:r>
            <a:r>
              <a:t> de tableau </a:t>
            </a:r>
            <a:r>
              <a:rPr err="1"/>
              <a:t>ou</a:t>
            </a:r>
            <a:r>
              <a:t> </a:t>
            </a:r>
            <a:r>
              <a:rPr err="1"/>
              <a:t>graphique</a:t>
            </a:r>
            <a:endParaRPr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A9C72C-F604-D21C-9E4E-306FF79D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003366"/>
                </a:solidFill>
              </a:defRPr>
            </a:pPr>
            <a:r>
              <a:rPr lang="fr-FR" u="sng" dirty="0"/>
              <a:t>II-</a:t>
            </a:r>
            <a:r>
              <a:rPr u="sng" dirty="0"/>
              <a:t>Simulation numérique (Abaqus)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endParaRPr/>
          </a:p>
          <a:p>
            <a:pPr>
              <a:defRPr sz="2000">
                <a:solidFill>
                  <a:srgbClr val="000000"/>
                </a:solidFill>
              </a:defRPr>
            </a:pPr>
            <a:r>
              <a:t>Import </a:t>
            </a:r>
            <a:r>
              <a:rPr lang="fr-FR" err="1"/>
              <a:t>géométrie</a:t>
            </a:r>
            <a:r>
              <a:t> (Catia)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rPr lang="fr-FR" err="1"/>
              <a:t>Modèles</a:t>
            </a:r>
            <a:r>
              <a:t> </a:t>
            </a:r>
            <a:r>
              <a:rPr lang="fr-FR" err="1"/>
              <a:t>simulés</a:t>
            </a:r>
            <a:r>
              <a:t> : </a:t>
            </a:r>
            <a:r>
              <a:rPr lang="fr-FR" err="1"/>
              <a:t>homogène</a:t>
            </a:r>
            <a:r>
              <a:t>, composite, </a:t>
            </a:r>
            <a:r>
              <a:rPr lang="fr-FR" err="1"/>
              <a:t>frottement</a:t>
            </a:r>
            <a:endParaRPr/>
          </a:p>
          <a:p>
            <a:pPr>
              <a:defRPr sz="2000">
                <a:solidFill>
                  <a:srgbClr val="000000"/>
                </a:solidFill>
              </a:defRPr>
            </a:pPr>
            <a:r>
              <a:t>Captures </a:t>
            </a:r>
            <a:r>
              <a:rPr lang="fr-FR" err="1"/>
              <a:t>d’écran</a:t>
            </a:r>
            <a:r>
              <a:t> </a:t>
            </a:r>
            <a:r>
              <a:rPr lang="fr-FR" err="1"/>
              <a:t>ou</a:t>
            </a:r>
            <a:r>
              <a:t> </a:t>
            </a:r>
            <a:r>
              <a:rPr lang="fr-FR" err="1"/>
              <a:t>vues</a:t>
            </a:r>
            <a:r>
              <a:t> Abaqus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9CEE1A-5D05-DFE8-0B54-DF9DA383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f4ed9c8-b48b-4a64-b1b6-d44ea8517a1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BF39EB9763C24C96836E8DB09D2FA4" ma:contentTypeVersion="5" ma:contentTypeDescription="Crée un document." ma:contentTypeScope="" ma:versionID="7d7f6213328e00b21df5eb265ed7beba">
  <xsd:schema xmlns:xsd="http://www.w3.org/2001/XMLSchema" xmlns:xs="http://www.w3.org/2001/XMLSchema" xmlns:p="http://schemas.microsoft.com/office/2006/metadata/properties" xmlns:ns3="cf4ed9c8-b48b-4a64-b1b6-d44ea8517a13" targetNamespace="http://schemas.microsoft.com/office/2006/metadata/properties" ma:root="true" ma:fieldsID="b1d6315008002c2fc26649dc6dd216fa" ns3:_="">
    <xsd:import namespace="cf4ed9c8-b48b-4a64-b1b6-d44ea8517a1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4ed9c8-b48b-4a64-b1b6-d44ea8517a1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FF6F12-BD3A-4D5B-8EE3-1A4F804B9460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purl.org/dc/terms/"/>
    <ds:schemaRef ds:uri="cf4ed9c8-b48b-4a64-b1b6-d44ea8517a13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AAAF90-D934-4D34-9C9B-02A4C6E426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D7010A-09A0-4130-BF02-E71D2F76744C}">
  <ds:schemaRefs>
    <ds:schemaRef ds:uri="cf4ed9c8-b48b-4a64-b1b6-d44ea8517a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750</Words>
  <Application>Microsoft Office PowerPoint</Application>
  <PresentationFormat>Grand écran</PresentationFormat>
  <Paragraphs>202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Helvetica Neue</vt:lpstr>
      <vt:lpstr>Sora Light</vt:lpstr>
      <vt:lpstr>Sora Semi Bold</vt:lpstr>
      <vt:lpstr>Office Theme</vt:lpstr>
      <vt:lpstr>1_Conception personnalisée</vt:lpstr>
      <vt:lpstr>Étude d’un ski composite en flexion 3 points</vt:lpstr>
      <vt:lpstr>Introduction</vt:lpstr>
      <vt:lpstr>I-Contexte</vt:lpstr>
      <vt:lpstr>I-Dispositif expérimental</vt:lpstr>
      <vt:lpstr>I-Configurations testées</vt:lpstr>
      <vt:lpstr>II-Résultats expérimentaux</vt:lpstr>
      <vt:lpstr>II-Modélisation théorique (poutre)</vt:lpstr>
      <vt:lpstr>II-Résultats théoriques</vt:lpstr>
      <vt:lpstr>II-Simulation numérique (Abaqus)</vt:lpstr>
      <vt:lpstr>II-Modèle 1D numérique</vt:lpstr>
      <vt:lpstr>II-Modèle 1D numérique</vt:lpstr>
      <vt:lpstr>II-Modèle 3D numérique</vt:lpstr>
      <vt:lpstr>II-Modèle 3D numérique</vt:lpstr>
      <vt:lpstr>II-Modèle 3D numérique</vt:lpstr>
      <vt:lpstr>II-Modèle 3D numérique</vt:lpstr>
      <vt:lpstr>II-Modèle 3D numérique</vt:lpstr>
      <vt:lpstr>II-Modèle 3D numérique</vt:lpstr>
      <vt:lpstr>II-Modèle 3D numérique</vt:lpstr>
      <vt:lpstr>II-Géométrie du plan moyen</vt:lpstr>
      <vt:lpstr>III-Conclusion</vt:lpstr>
      <vt:lpstr>Annexes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enzo sanfilippo</dc:creator>
  <cp:keywords/>
  <dc:description>generated using python-pptx</dc:description>
  <cp:lastModifiedBy>enzo sanfilippo</cp:lastModifiedBy>
  <cp:revision>3</cp:revision>
  <dcterms:created xsi:type="dcterms:W3CDTF">2013-01-27T09:14:16Z</dcterms:created>
  <dcterms:modified xsi:type="dcterms:W3CDTF">2025-09-04T09:21:09Z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0x010100B6BF39EB9763C24C96836E8DB09D2FA4</vt:lpwstr>
  </property>
</Properties>
</file>